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notesMasterIdLst>
    <p:notesMasterId r:id="rId72"/>
  </p:notesMasterIdLst>
  <p:sldIdLst>
    <p:sldId id="269" r:id="rId2"/>
    <p:sldId id="432" r:id="rId3"/>
    <p:sldId id="437" r:id="rId4"/>
    <p:sldId id="438" r:id="rId5"/>
    <p:sldId id="439" r:id="rId6"/>
    <p:sldId id="436" r:id="rId7"/>
    <p:sldId id="270" r:id="rId8"/>
    <p:sldId id="392" r:id="rId9"/>
    <p:sldId id="366" r:id="rId10"/>
    <p:sldId id="394" r:id="rId11"/>
    <p:sldId id="272" r:id="rId12"/>
    <p:sldId id="440" r:id="rId13"/>
    <p:sldId id="441" r:id="rId14"/>
    <p:sldId id="395" r:id="rId15"/>
    <p:sldId id="398" r:id="rId16"/>
    <p:sldId id="397" r:id="rId17"/>
    <p:sldId id="396" r:id="rId18"/>
    <p:sldId id="399" r:id="rId19"/>
    <p:sldId id="400" r:id="rId20"/>
    <p:sldId id="284" r:id="rId21"/>
    <p:sldId id="447" r:id="rId22"/>
    <p:sldId id="257" r:id="rId23"/>
    <p:sldId id="258" r:id="rId24"/>
    <p:sldId id="259" r:id="rId25"/>
    <p:sldId id="448" r:id="rId26"/>
    <p:sldId id="449" r:id="rId27"/>
    <p:sldId id="450" r:id="rId28"/>
    <p:sldId id="401" r:id="rId29"/>
    <p:sldId id="260" r:id="rId30"/>
    <p:sldId id="261" r:id="rId31"/>
    <p:sldId id="262" r:id="rId32"/>
    <p:sldId id="263" r:id="rId33"/>
    <p:sldId id="264" r:id="rId34"/>
    <p:sldId id="266" r:id="rId35"/>
    <p:sldId id="265" r:id="rId36"/>
    <p:sldId id="267" r:id="rId37"/>
    <p:sldId id="268" r:id="rId38"/>
    <p:sldId id="446" r:id="rId39"/>
    <p:sldId id="442" r:id="rId40"/>
    <p:sldId id="404" r:id="rId41"/>
    <p:sldId id="405" r:id="rId42"/>
    <p:sldId id="445" r:id="rId43"/>
    <p:sldId id="407" r:id="rId44"/>
    <p:sldId id="406" r:id="rId45"/>
    <p:sldId id="402" r:id="rId46"/>
    <p:sldId id="416" r:id="rId47"/>
    <p:sldId id="408" r:id="rId48"/>
    <p:sldId id="409" r:id="rId49"/>
    <p:sldId id="410" r:id="rId50"/>
    <p:sldId id="411" r:id="rId51"/>
    <p:sldId id="412" r:id="rId52"/>
    <p:sldId id="413" r:id="rId53"/>
    <p:sldId id="414" r:id="rId54"/>
    <p:sldId id="415" r:id="rId55"/>
    <p:sldId id="419" r:id="rId56"/>
    <p:sldId id="309" r:id="rId57"/>
    <p:sldId id="310" r:id="rId58"/>
    <p:sldId id="311" r:id="rId59"/>
    <p:sldId id="312" r:id="rId60"/>
    <p:sldId id="313" r:id="rId61"/>
    <p:sldId id="314" r:id="rId62"/>
    <p:sldId id="315" r:id="rId63"/>
    <p:sldId id="316" r:id="rId64"/>
    <p:sldId id="420" r:id="rId65"/>
    <p:sldId id="423" r:id="rId66"/>
    <p:sldId id="428" r:id="rId67"/>
    <p:sldId id="283" r:id="rId68"/>
    <p:sldId id="430" r:id="rId69"/>
    <p:sldId id="431" r:id="rId70"/>
    <p:sldId id="425" r:id="rId71"/>
  </p:sldIdLst>
  <p:sldSz cx="12192000" cy="6858000"/>
  <p:notesSz cx="6858000" cy="9144000"/>
  <p:custDataLst>
    <p:tags r:id="rId7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96" userDrawn="1">
          <p15:clr>
            <a:srgbClr val="A4A3A4"/>
          </p15:clr>
        </p15:guide>
        <p15:guide id="2" pos="1056" userDrawn="1">
          <p15:clr>
            <a:srgbClr val="A4A3A4"/>
          </p15:clr>
        </p15:guide>
        <p15:guide id="3" pos="69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65" autoAdjust="0"/>
    <p:restoredTop sz="94407" autoAdjust="0"/>
  </p:normalViewPr>
  <p:slideViewPr>
    <p:cSldViewPr>
      <p:cViewPr>
        <p:scale>
          <a:sx n="126" d="100"/>
          <a:sy n="126" d="100"/>
        </p:scale>
        <p:origin x="256" y="120"/>
      </p:cViewPr>
      <p:guideLst>
        <p:guide orient="horz" pos="2496"/>
        <p:guide pos="1056"/>
        <p:guide pos="696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8/10/20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Worst case:</a:t>
            </a:r>
            <a:r>
              <a:rPr lang="en-US" baseline="0" dirty="0"/>
              <a:t> the variance from the larger group is smaller than the variance from smaller group:</a:t>
            </a:r>
            <a:endParaRPr lang="en-US" dirty="0"/>
          </a:p>
        </p:txBody>
      </p:sp>
      <p:sp>
        <p:nvSpPr>
          <p:cNvPr id="4" name="Slide Number Placeholder 3"/>
          <p:cNvSpPr>
            <a:spLocks noGrp="1"/>
          </p:cNvSpPr>
          <p:nvPr>
            <p:ph type="sldNum" sz="quarter" idx="10"/>
          </p:nvPr>
        </p:nvSpPr>
        <p:spPr/>
        <p:txBody>
          <a:bodyPr/>
          <a:lstStyle/>
          <a:p>
            <a:fld id="{3394AD06-2F85-BF4E-AD57-43811BB62983}"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261091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Worst case:</a:t>
            </a:r>
            <a:r>
              <a:rPr lang="en-US" baseline="0" dirty="0"/>
              <a:t> the variance from the larger group is smaller than the variance from smaller group:</a:t>
            </a:r>
            <a:endParaRPr lang="en-US" dirty="0"/>
          </a:p>
        </p:txBody>
      </p:sp>
      <p:sp>
        <p:nvSpPr>
          <p:cNvPr id="4" name="Slide Number Placeholder 3"/>
          <p:cNvSpPr>
            <a:spLocks noGrp="1"/>
          </p:cNvSpPr>
          <p:nvPr>
            <p:ph type="sldNum" sz="quarter" idx="10"/>
          </p:nvPr>
        </p:nvSpPr>
        <p:spPr/>
        <p:txBody>
          <a:bodyPr/>
          <a:lstStyle/>
          <a:p>
            <a:fld id="{3394AD06-2F85-BF4E-AD57-43811BB62983}"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4807111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828800"/>
            <a:ext cx="10363200" cy="900546"/>
          </a:xfrm>
        </p:spPr>
        <p:txBody>
          <a:bodyPr/>
          <a:lstStyle>
            <a:lvl1pPr algn="l">
              <a:defRPr/>
            </a:lvl1pPr>
          </a:lstStyle>
          <a:p>
            <a:r>
              <a:rPr lang="en-US" dirty="0"/>
              <a:t>Click To Edit Title</a:t>
            </a:r>
          </a:p>
        </p:txBody>
      </p:sp>
      <p:cxnSp>
        <p:nvCxnSpPr>
          <p:cNvPr id="8" name="Straight Connector 7"/>
          <p:cNvCxnSpPr/>
          <p:nvPr/>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914400" y="2895600"/>
            <a:ext cx="103632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cxnSp>
        <p:nvCxnSpPr>
          <p:cNvPr id="5" name="Straight Connector 4">
            <a:extLst>
              <a:ext uri="{FF2B5EF4-FFF2-40B4-BE49-F238E27FC236}">
                <a16:creationId xmlns:a16="http://schemas.microsoft.com/office/drawing/2014/main" id="{B24540F9-1BAB-4C4E-A0A5-C163E2E42D98}"/>
              </a:ext>
            </a:extLst>
          </p:cNvPr>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C:\Users\njones\Dropbox (2U)\Work\Designing Slides\SMU\Design Brief\logo\logo_datasci_SMU.png">
            <a:extLst>
              <a:ext uri="{FF2B5EF4-FFF2-40B4-BE49-F238E27FC236}">
                <a16:creationId xmlns:a16="http://schemas.microsoft.com/office/drawing/2014/main" id="{D137D1AC-7F69-1D46-A8F1-DEA91224280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6402" y="6386563"/>
            <a:ext cx="2348007" cy="20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618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End Slid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2C6DD7-7A9D-C54B-8751-0258F3EBC6B9}"/>
              </a:ext>
            </a:extLst>
          </p:cNvPr>
          <p:cNvSpPr>
            <a:spLocks noGrp="1"/>
          </p:cNvSpPr>
          <p:nvPr>
            <p:ph type="body" idx="1" hasCustomPrompt="1"/>
          </p:nvPr>
        </p:nvSpPr>
        <p:spPr>
          <a:xfrm>
            <a:off x="963084" y="205740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Insert Title from Title Slide (no subtitles)</a:t>
            </a:r>
          </a:p>
        </p:txBody>
      </p:sp>
    </p:spTree>
    <p:extLst>
      <p:ext uri="{BB962C8B-B14F-4D97-AF65-F5344CB8AC3E}">
        <p14:creationId xmlns:p14="http://schemas.microsoft.com/office/powerpoint/2010/main" val="3126760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56F4DF2E-D1F4-234D-96D4-7A2F9A7D5951}"/>
              </a:ext>
            </a:extLst>
          </p:cNvPr>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478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1"/>
            <a:ext cx="103632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7" name="Straight Connector 6"/>
          <p:cNvCxnSpPr/>
          <p:nvPr/>
        </p:nvCxnSpPr>
        <p:spPr>
          <a:xfrm>
            <a:off x="963084" y="44069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56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E28763C-4FA1-AA44-B83F-2714995535AF}"/>
              </a:ext>
            </a:extLst>
          </p:cNvPr>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856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417638"/>
            <a:ext cx="5386917"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590800"/>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417638"/>
            <a:ext cx="5389033"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2642" y="2590800"/>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33FB1A9-D885-D347-8B92-6DDC9478C1F7}"/>
              </a:ext>
            </a:extLst>
          </p:cNvPr>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743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616322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B8FC0B6-8F29-CE42-B746-E32B7770BA9B}"/>
              </a:ext>
            </a:extLst>
          </p:cNvPr>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382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7448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4" name="Picture 3" descr="C:\Users\njones\Dropbox (2U)\Work\Designing Slides\SMU\Design Brief\logo\logo_datasci_SMU.png">
            <a:extLst>
              <a:ext uri="{FF2B5EF4-FFF2-40B4-BE49-F238E27FC236}">
                <a16:creationId xmlns:a16="http://schemas.microsoft.com/office/drawing/2014/main" id="{A8BE61F9-4FFF-AB42-87FC-9AF0E4D26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778677"/>
            <a:ext cx="7772399" cy="686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182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28600"/>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p:nvSpPr>
        <p:spPr>
          <a:xfrm>
            <a:off x="0" y="6779932"/>
            <a:ext cx="12192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p:cNvSpPr/>
          <p:nvPr/>
        </p:nvSpPr>
        <p:spPr>
          <a:xfrm>
            <a:off x="0" y="0"/>
            <a:ext cx="12192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descr="C:\Users\njones\Dropbox (2U)\Work\Designing Slides\SMU\Design Brief\logo\logo_datasci_SMU.png">
            <a:extLst>
              <a:ext uri="{FF2B5EF4-FFF2-40B4-BE49-F238E27FC236}">
                <a16:creationId xmlns:a16="http://schemas.microsoft.com/office/drawing/2014/main" id="{BCF6190F-84A6-1048-97E4-FDAD758121E8}"/>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rightnessContrast bright="92000"/>
                    </a14:imgEffect>
                  </a14:imgLayer>
                </a14:imgProps>
              </a:ext>
              <a:ext uri="{28A0092B-C50C-407E-A947-70E740481C1C}">
                <a14:useLocalDpi xmlns:a14="http://schemas.microsoft.com/office/drawing/2010/main" val="0"/>
              </a:ext>
            </a:extLst>
          </a:blip>
          <a:srcRect/>
          <a:stretch>
            <a:fillRect/>
          </a:stretch>
        </p:blipFill>
        <p:spPr bwMode="auto">
          <a:xfrm>
            <a:off x="406402" y="73152"/>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CE8CB01-9446-BC4C-98A6-4001A65B7D7E}"/>
              </a:ext>
            </a:extLst>
          </p:cNvPr>
          <p:cNvSpPr/>
          <p:nvPr userDrawn="1"/>
        </p:nvSpPr>
        <p:spPr>
          <a:xfrm>
            <a:off x="0" y="6779932"/>
            <a:ext cx="12192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A9C3140A-ACF9-2A42-A574-62B854CB1AF3}"/>
              </a:ext>
            </a:extLst>
          </p:cNvPr>
          <p:cNvSpPr/>
          <p:nvPr userDrawn="1"/>
        </p:nvSpPr>
        <p:spPr>
          <a:xfrm>
            <a:off x="0" y="0"/>
            <a:ext cx="12192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259165051"/>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hyperlink" Target="https://blogs.sas.com/content/iml/2014/11/21/resampling-in-sas.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8.png"/><Relationship Id="rId4" Type="http://schemas.openxmlformats.org/officeDocument/2006/relationships/image" Target="../media/image23.png"/><Relationship Id="rId9" Type="http://schemas.openxmlformats.org/officeDocument/2006/relationships/image" Target="../media/image2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0.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www.sthda.com/english/wiki/unpaired-two-samples-wilcoxon-test-in-r"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66.png"/></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0.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3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normAutofit/>
          </a:bodyPr>
          <a:lstStyle/>
          <a:p>
            <a:r>
              <a:rPr lang="en-US" dirty="0"/>
              <a:t>Unit 5 Non Parametric Methods</a:t>
            </a:r>
          </a:p>
        </p:txBody>
      </p:sp>
      <p:sp>
        <p:nvSpPr>
          <p:cNvPr id="5" name="Subtitle 4">
            <a:extLst>
              <a:ext uri="{FF2B5EF4-FFF2-40B4-BE49-F238E27FC236}">
                <a16:creationId xmlns:a16="http://schemas.microsoft.com/office/drawing/2014/main" id="{BC70345B-CBBF-4A4A-BE6F-F800145B6F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42512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64885-0C81-F942-8D08-8CD86B0D5D80}"/>
              </a:ext>
            </a:extLst>
          </p:cNvPr>
          <p:cNvSpPr>
            <a:spLocks noGrp="1"/>
          </p:cNvSpPr>
          <p:nvPr>
            <p:ph type="title"/>
          </p:nvPr>
        </p:nvSpPr>
        <p:spPr/>
        <p:txBody>
          <a:bodyPr>
            <a:normAutofit fontScale="90000"/>
          </a:bodyPr>
          <a:lstStyle/>
          <a:p>
            <a:r>
              <a:rPr lang="en-US" dirty="0"/>
              <a:t>Compare with non normal sampling distribution … t-test robust … same as permutation test. </a:t>
            </a:r>
          </a:p>
        </p:txBody>
      </p:sp>
      <p:sp>
        <p:nvSpPr>
          <p:cNvPr id="4" name="Rectangle 3">
            <a:extLst>
              <a:ext uri="{FF2B5EF4-FFF2-40B4-BE49-F238E27FC236}">
                <a16:creationId xmlns:a16="http://schemas.microsoft.com/office/drawing/2014/main" id="{4476932B-1B36-AB49-A642-687D508DCE5E}"/>
              </a:ext>
            </a:extLst>
          </p:cNvPr>
          <p:cNvSpPr/>
          <p:nvPr/>
        </p:nvSpPr>
        <p:spPr>
          <a:xfrm>
            <a:off x="228600" y="1447800"/>
            <a:ext cx="11963400" cy="5170646"/>
          </a:xfrm>
          <a:prstGeom prst="rect">
            <a:avLst/>
          </a:prstGeom>
        </p:spPr>
        <p:txBody>
          <a:bodyPr wrap="square">
            <a:spAutoFit/>
          </a:bodyPr>
          <a:lstStyle/>
          <a:p>
            <a:r>
              <a:rPr lang="en-US" sz="1000" dirty="0"/>
              <a:t>creativity &lt;- </a:t>
            </a:r>
            <a:r>
              <a:rPr lang="en-US" sz="1000" dirty="0" err="1"/>
              <a:t>read.table</a:t>
            </a:r>
            <a:r>
              <a:rPr lang="en-US" sz="1000" dirty="0"/>
              <a:t>(</a:t>
            </a:r>
            <a:r>
              <a:rPr lang="en-US" sz="1000" dirty="0" err="1"/>
              <a:t>file.choose</a:t>
            </a:r>
            <a:r>
              <a:rPr lang="en-US" sz="1000" dirty="0"/>
              <a:t>(),header = </a:t>
            </a:r>
            <a:r>
              <a:rPr lang="en-US" sz="1000" dirty="0" err="1"/>
              <a:t>T,sep</a:t>
            </a:r>
            <a:r>
              <a:rPr lang="en-US" sz="1000" dirty="0"/>
              <a:t> = ","); </a:t>
            </a:r>
          </a:p>
          <a:p>
            <a:r>
              <a:rPr lang="en-US" sz="1000" dirty="0"/>
              <a:t>creativity[3:23,1] = creativity[3:23,1]^1.5 </a:t>
            </a:r>
          </a:p>
          <a:p>
            <a:r>
              <a:rPr lang="en-US" sz="1000" dirty="0"/>
              <a:t>creativity[41:47,1] = creativity[41:47,1]^1.8</a:t>
            </a:r>
          </a:p>
          <a:p>
            <a:endParaRPr lang="en-US" sz="1000" dirty="0"/>
          </a:p>
          <a:p>
            <a:r>
              <a:rPr lang="en-US" sz="1000" dirty="0" err="1"/>
              <a:t>xbars</a:t>
            </a:r>
            <a:r>
              <a:rPr lang="en-US" sz="1000" dirty="0"/>
              <a:t> = creativity %&gt;% </a:t>
            </a:r>
            <a:r>
              <a:rPr lang="en-US" sz="1000" dirty="0" err="1"/>
              <a:t>group_by</a:t>
            </a:r>
            <a:r>
              <a:rPr lang="en-US" sz="1000" dirty="0"/>
              <a:t>(</a:t>
            </a:r>
            <a:r>
              <a:rPr lang="en-US" sz="1000" dirty="0" err="1"/>
              <a:t>Treatment_S</a:t>
            </a:r>
            <a:r>
              <a:rPr lang="en-US" sz="1000" dirty="0"/>
              <a:t>) %&gt;% summarize(mean = mean(Score))</a:t>
            </a:r>
          </a:p>
          <a:p>
            <a:r>
              <a:rPr lang="en-US" sz="1000" dirty="0" err="1"/>
              <a:t>xbarNminusT</a:t>
            </a:r>
            <a:r>
              <a:rPr lang="en-US" sz="1000" dirty="0"/>
              <a:t> = </a:t>
            </a:r>
            <a:r>
              <a:rPr lang="en-US" sz="1000" dirty="0" err="1"/>
              <a:t>xbars</a:t>
            </a:r>
            <a:r>
              <a:rPr lang="en-US" sz="1000" dirty="0"/>
              <a:t>[2,2] - </a:t>
            </a:r>
            <a:r>
              <a:rPr lang="en-US" sz="1000" dirty="0" err="1"/>
              <a:t>xbars</a:t>
            </a:r>
            <a:r>
              <a:rPr lang="en-US" sz="1000" dirty="0"/>
              <a:t>[1,2] # observed difference </a:t>
            </a:r>
            <a:r>
              <a:rPr lang="en-US" sz="1000" dirty="0" err="1"/>
              <a:t>xbarIntrinsic</a:t>
            </a:r>
            <a:r>
              <a:rPr lang="en-US" sz="1000" dirty="0"/>
              <a:t> - </a:t>
            </a:r>
            <a:r>
              <a:rPr lang="en-US" sz="1000" dirty="0" err="1"/>
              <a:t>xbarExtrinsic</a:t>
            </a:r>
            <a:r>
              <a:rPr lang="en-US" sz="1000" dirty="0"/>
              <a:t> = 21.16667</a:t>
            </a:r>
          </a:p>
          <a:p>
            <a:r>
              <a:rPr lang="en-US" sz="1000" dirty="0" err="1"/>
              <a:t>xbarNminusT</a:t>
            </a:r>
            <a:endParaRPr lang="en-US" sz="1000" dirty="0"/>
          </a:p>
          <a:p>
            <a:endParaRPr lang="en-US" sz="1000" dirty="0"/>
          </a:p>
          <a:p>
            <a:r>
              <a:rPr lang="en-US" sz="1000" dirty="0" err="1"/>
              <a:t>set.seed</a:t>
            </a:r>
            <a:r>
              <a:rPr lang="en-US" sz="1000" dirty="0"/>
              <a:t>(2) # So we all get the same randomizations and thus the same values ... comment this out to see how the result changes based on the randomization.</a:t>
            </a:r>
          </a:p>
          <a:p>
            <a:endParaRPr lang="en-US" sz="1000" dirty="0"/>
          </a:p>
          <a:p>
            <a:r>
              <a:rPr lang="en-US" sz="1000" dirty="0" err="1"/>
              <a:t>xbarDiffHolder</a:t>
            </a:r>
            <a:r>
              <a:rPr lang="en-US" sz="1000" dirty="0"/>
              <a:t> = numeric(10000)</a:t>
            </a:r>
          </a:p>
          <a:p>
            <a:endParaRPr lang="en-US" sz="1000" dirty="0"/>
          </a:p>
          <a:p>
            <a:r>
              <a:rPr lang="en-US" sz="1000" dirty="0"/>
              <a:t>for (</a:t>
            </a:r>
            <a:r>
              <a:rPr lang="en-US" sz="1000" dirty="0" err="1"/>
              <a:t>i</a:t>
            </a:r>
            <a:r>
              <a:rPr lang="en-US" sz="1000" dirty="0"/>
              <a:t> in 1:10000)</a:t>
            </a:r>
          </a:p>
          <a:p>
            <a:r>
              <a:rPr lang="en-US" sz="1000" dirty="0"/>
              <a:t>{</a:t>
            </a:r>
          </a:p>
          <a:p>
            <a:r>
              <a:rPr lang="en-US" sz="1000" dirty="0" err="1"/>
              <a:t>scrambledLabels</a:t>
            </a:r>
            <a:r>
              <a:rPr lang="en-US" sz="1000" dirty="0"/>
              <a:t> = sample(creativity$Treatment_S,47); #shuffle the Labels</a:t>
            </a:r>
          </a:p>
          <a:p>
            <a:endParaRPr lang="en-US" sz="1000" dirty="0"/>
          </a:p>
          <a:p>
            <a:r>
              <a:rPr lang="en-US" sz="1000" dirty="0" err="1"/>
              <a:t>creativityTemp</a:t>
            </a:r>
            <a:r>
              <a:rPr lang="en-US" sz="1000" dirty="0"/>
              <a:t> = creativity</a:t>
            </a:r>
          </a:p>
          <a:p>
            <a:r>
              <a:rPr lang="en-US" sz="1000" dirty="0" err="1"/>
              <a:t>creativityTemp$Treatment_S</a:t>
            </a:r>
            <a:r>
              <a:rPr lang="en-US" sz="1000" dirty="0"/>
              <a:t> = </a:t>
            </a:r>
            <a:r>
              <a:rPr lang="en-US" sz="1000" dirty="0" err="1"/>
              <a:t>scrambledLabels</a:t>
            </a:r>
            <a:endParaRPr lang="en-US" sz="1000" dirty="0"/>
          </a:p>
          <a:p>
            <a:endParaRPr lang="en-US" sz="1000" dirty="0"/>
          </a:p>
          <a:p>
            <a:r>
              <a:rPr lang="en-US" sz="1000" dirty="0" err="1"/>
              <a:t>xbars</a:t>
            </a:r>
            <a:r>
              <a:rPr lang="en-US" sz="1000" dirty="0"/>
              <a:t> = </a:t>
            </a:r>
            <a:r>
              <a:rPr lang="en-US" sz="1000" dirty="0" err="1"/>
              <a:t>creativityTemp</a:t>
            </a:r>
            <a:r>
              <a:rPr lang="en-US" sz="1000" dirty="0"/>
              <a:t> %&gt;% </a:t>
            </a:r>
            <a:r>
              <a:rPr lang="en-US" sz="1000" dirty="0" err="1"/>
              <a:t>group_by</a:t>
            </a:r>
            <a:r>
              <a:rPr lang="en-US" sz="1000" dirty="0"/>
              <a:t>(</a:t>
            </a:r>
            <a:r>
              <a:rPr lang="en-US" sz="1000" dirty="0" err="1"/>
              <a:t>Treatment_S</a:t>
            </a:r>
            <a:r>
              <a:rPr lang="en-US" sz="1000" dirty="0"/>
              <a:t>) %&gt;% summarize(mean = mean(Score))</a:t>
            </a:r>
          </a:p>
          <a:p>
            <a:r>
              <a:rPr lang="en-US" sz="1000" dirty="0" err="1"/>
              <a:t>xbarNminusT</a:t>
            </a:r>
            <a:r>
              <a:rPr lang="en-US" sz="1000" dirty="0"/>
              <a:t> = </a:t>
            </a:r>
            <a:r>
              <a:rPr lang="en-US" sz="1000" dirty="0" err="1"/>
              <a:t>xbars</a:t>
            </a:r>
            <a:r>
              <a:rPr lang="en-US" sz="1000" dirty="0"/>
              <a:t>[2,2] - </a:t>
            </a:r>
            <a:r>
              <a:rPr lang="en-US" sz="1000" dirty="0" err="1"/>
              <a:t>xbars</a:t>
            </a:r>
            <a:r>
              <a:rPr lang="en-US" sz="1000" dirty="0"/>
              <a:t>[1,2] # observed difference </a:t>
            </a:r>
            <a:r>
              <a:rPr lang="en-US" sz="1000" dirty="0" err="1"/>
              <a:t>xbarIntrinsic</a:t>
            </a:r>
            <a:r>
              <a:rPr lang="en-US" sz="1000" dirty="0"/>
              <a:t> - </a:t>
            </a:r>
            <a:r>
              <a:rPr lang="en-US" sz="1000" dirty="0" err="1"/>
              <a:t>xbarExtrinsic</a:t>
            </a:r>
            <a:r>
              <a:rPr lang="en-US" sz="1000" dirty="0"/>
              <a:t> = 21.16667</a:t>
            </a:r>
          </a:p>
          <a:p>
            <a:r>
              <a:rPr lang="en-US" sz="1000" dirty="0" err="1"/>
              <a:t>xbarNminusT</a:t>
            </a:r>
            <a:endParaRPr lang="en-US" sz="1000" dirty="0"/>
          </a:p>
          <a:p>
            <a:r>
              <a:rPr lang="en-US" sz="1000" dirty="0"/>
              <a:t>  </a:t>
            </a:r>
            <a:r>
              <a:rPr lang="en-US" sz="1000" dirty="0" err="1"/>
              <a:t>xbarDiffHolder</a:t>
            </a:r>
            <a:r>
              <a:rPr lang="en-US" sz="1000" dirty="0"/>
              <a:t>[</a:t>
            </a:r>
            <a:r>
              <a:rPr lang="en-US" sz="1000" dirty="0" err="1"/>
              <a:t>i</a:t>
            </a:r>
            <a:r>
              <a:rPr lang="en-US" sz="1000" dirty="0"/>
              <a:t>] = </a:t>
            </a:r>
            <a:r>
              <a:rPr lang="en-US" sz="1000" dirty="0" err="1"/>
              <a:t>xbarNminusT$mean</a:t>
            </a:r>
            <a:endParaRPr lang="en-US" sz="1000" dirty="0"/>
          </a:p>
          <a:p>
            <a:r>
              <a:rPr lang="en-US" sz="1000" dirty="0"/>
              <a:t>  </a:t>
            </a:r>
          </a:p>
          <a:p>
            <a:r>
              <a:rPr lang="en-US" sz="1000" dirty="0"/>
              <a:t>}</a:t>
            </a:r>
          </a:p>
          <a:p>
            <a:endParaRPr lang="en-US" sz="1000" dirty="0"/>
          </a:p>
          <a:p>
            <a:r>
              <a:rPr lang="en-US" sz="1000" dirty="0" err="1"/>
              <a:t>ggplot</a:t>
            </a:r>
            <a:r>
              <a:rPr lang="en-US" sz="1000" dirty="0"/>
              <a:t>(mapping = </a:t>
            </a:r>
            <a:r>
              <a:rPr lang="en-US" sz="1000" dirty="0" err="1"/>
              <a:t>aes</a:t>
            </a:r>
            <a:r>
              <a:rPr lang="en-US" sz="1000" dirty="0"/>
              <a:t>(x = </a:t>
            </a:r>
            <a:r>
              <a:rPr lang="en-US" sz="1000" dirty="0" err="1"/>
              <a:t>xbarDiffHolder</a:t>
            </a:r>
            <a:r>
              <a:rPr lang="en-US" sz="1000" dirty="0"/>
              <a:t>), color = "black") + </a:t>
            </a:r>
            <a:r>
              <a:rPr lang="en-US" sz="1000" dirty="0" err="1"/>
              <a:t>geom_histogram</a:t>
            </a:r>
            <a:r>
              <a:rPr lang="en-US" sz="1000" dirty="0"/>
              <a:t>(bins = 25, color = "black", fill = "blue")</a:t>
            </a:r>
          </a:p>
          <a:p>
            <a:endParaRPr lang="en-US" sz="1000" dirty="0"/>
          </a:p>
          <a:p>
            <a:r>
              <a:rPr lang="en-US" sz="1000" dirty="0" err="1"/>
              <a:t>num_more_extreme</a:t>
            </a:r>
            <a:r>
              <a:rPr lang="en-US" sz="1000" dirty="0"/>
              <a:t> = sum((abs(</a:t>
            </a:r>
            <a:r>
              <a:rPr lang="en-US" sz="1000" dirty="0" err="1"/>
              <a:t>xbarDiffHolder</a:t>
            </a:r>
            <a:r>
              <a:rPr lang="en-US" sz="1000" dirty="0"/>
              <a:t>)) &gt;= 4.14)</a:t>
            </a:r>
          </a:p>
          <a:p>
            <a:r>
              <a:rPr lang="en-US" sz="1000" dirty="0" err="1"/>
              <a:t>num_more_extreme</a:t>
            </a:r>
            <a:endParaRPr lang="en-US" sz="1000" dirty="0"/>
          </a:p>
          <a:p>
            <a:endParaRPr lang="en-US" sz="1000" dirty="0"/>
          </a:p>
          <a:p>
            <a:r>
              <a:rPr lang="en-US" sz="1000" dirty="0" err="1"/>
              <a:t>pvalue</a:t>
            </a:r>
            <a:r>
              <a:rPr lang="en-US" sz="1000" dirty="0"/>
              <a:t> = </a:t>
            </a:r>
            <a:r>
              <a:rPr lang="en-US" sz="1000" dirty="0" err="1"/>
              <a:t>num_more_extreme</a:t>
            </a:r>
            <a:r>
              <a:rPr lang="en-US" sz="1000" dirty="0"/>
              <a:t> / 10000</a:t>
            </a:r>
          </a:p>
          <a:p>
            <a:r>
              <a:rPr lang="en-US" sz="1000" dirty="0" err="1"/>
              <a:t>pvalue</a:t>
            </a:r>
            <a:endParaRPr lang="en-US" sz="1000" dirty="0"/>
          </a:p>
        </p:txBody>
      </p:sp>
    </p:spTree>
    <p:extLst>
      <p:ext uri="{BB962C8B-B14F-4D97-AF65-F5344CB8AC3E}">
        <p14:creationId xmlns:p14="http://schemas.microsoft.com/office/powerpoint/2010/main" val="3911297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669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a:xfrm>
            <a:off x="914400" y="1676400"/>
            <a:ext cx="10363200" cy="900546"/>
          </a:xfrm>
        </p:spPr>
        <p:txBody>
          <a:bodyPr>
            <a:normAutofit/>
          </a:bodyPr>
          <a:lstStyle/>
          <a:p>
            <a:r>
              <a:rPr lang="en-US" dirty="0"/>
              <a:t>Inference for the Variance</a:t>
            </a:r>
          </a:p>
        </p:txBody>
      </p:sp>
      <p:sp>
        <p:nvSpPr>
          <p:cNvPr id="5" name="Subtitle 4">
            <a:extLst>
              <a:ext uri="{FF2B5EF4-FFF2-40B4-BE49-F238E27FC236}">
                <a16:creationId xmlns:a16="http://schemas.microsoft.com/office/drawing/2014/main" id="{BC70345B-CBBF-4A4A-BE6F-F800145B6FC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04542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729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a:xfrm>
            <a:off x="914400" y="1676400"/>
            <a:ext cx="10363200" cy="900546"/>
          </a:xfrm>
        </p:spPr>
        <p:txBody>
          <a:bodyPr>
            <a:normAutofit/>
          </a:bodyPr>
          <a:lstStyle/>
          <a:p>
            <a:r>
              <a:rPr lang="en-US" dirty="0"/>
              <a:t>Example: O-Ring Study</a:t>
            </a:r>
          </a:p>
        </p:txBody>
      </p:sp>
      <p:sp>
        <p:nvSpPr>
          <p:cNvPr id="5" name="Subtitle 4">
            <a:extLst>
              <a:ext uri="{FF2B5EF4-FFF2-40B4-BE49-F238E27FC236}">
                <a16:creationId xmlns:a16="http://schemas.microsoft.com/office/drawing/2014/main" id="{BC70345B-CBBF-4A4A-BE6F-F800145B6FC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03878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64885-0C81-F942-8D08-8CD86B0D5D80}"/>
              </a:ext>
            </a:extLst>
          </p:cNvPr>
          <p:cNvSpPr>
            <a:spLocks noGrp="1"/>
          </p:cNvSpPr>
          <p:nvPr>
            <p:ph type="title"/>
          </p:nvPr>
        </p:nvSpPr>
        <p:spPr>
          <a:xfrm>
            <a:off x="152400" y="228600"/>
            <a:ext cx="11963400" cy="1143000"/>
          </a:xfrm>
        </p:spPr>
        <p:txBody>
          <a:bodyPr>
            <a:normAutofit/>
          </a:bodyPr>
          <a:lstStyle/>
          <a:p>
            <a:r>
              <a:rPr lang="en-US" dirty="0"/>
              <a:t>O-Ring Study: T-Test?</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70F75B9-9733-5A42-9643-CC43615FCB4D}"/>
                  </a:ext>
                </a:extLst>
              </p:cNvPr>
              <p:cNvSpPr txBox="1"/>
              <p:nvPr/>
            </p:nvSpPr>
            <p:spPr>
              <a:xfrm>
                <a:off x="4800601" y="1475601"/>
                <a:ext cx="2281394"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𝐻𝑜</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𝑊𝑎𝑟𝑚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𝐶𝑜𝑙𝑑</m:t>
                        </m:r>
                      </m:sub>
                    </m:sSub>
                  </m:oMath>
                </a14:m>
                <a:r>
                  <a:rPr lang="en-US" dirty="0"/>
                  <a:t> = 0</a:t>
                </a:r>
              </a:p>
            </p:txBody>
          </p:sp>
        </mc:Choice>
        <mc:Fallback>
          <p:sp>
            <p:nvSpPr>
              <p:cNvPr id="3" name="TextBox 2">
                <a:extLst>
                  <a:ext uri="{FF2B5EF4-FFF2-40B4-BE49-F238E27FC236}">
                    <a16:creationId xmlns:a16="http://schemas.microsoft.com/office/drawing/2014/main" id="{070F75B9-9733-5A42-9643-CC43615FCB4D}"/>
                  </a:ext>
                </a:extLst>
              </p:cNvPr>
              <p:cNvSpPr txBox="1">
                <a:spLocks noRot="1" noChangeAspect="1" noMove="1" noResize="1" noEditPoints="1" noAdjustHandles="1" noChangeArrowheads="1" noChangeShapeType="1" noTextEdit="1"/>
              </p:cNvSpPr>
              <p:nvPr/>
            </p:nvSpPr>
            <p:spPr>
              <a:xfrm>
                <a:off x="4800601" y="1475601"/>
                <a:ext cx="2281394" cy="276999"/>
              </a:xfrm>
              <a:prstGeom prst="rect">
                <a:avLst/>
              </a:prstGeom>
              <a:blipFill>
                <a:blip r:embed="rId2"/>
                <a:stretch>
                  <a:fillRect l="-2762" t="-21739" r="-4972" b="-478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8C7A2F5-C98C-194E-845C-D1D4A9804915}"/>
                  </a:ext>
                </a:extLst>
              </p:cNvPr>
              <p:cNvSpPr txBox="1"/>
              <p:nvPr/>
            </p:nvSpPr>
            <p:spPr>
              <a:xfrm>
                <a:off x="4800600" y="1752600"/>
                <a:ext cx="2278765"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𝐻𝑎</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𝑊𝑎𝑟𝑚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𝐶𝑜𝑙𝑑</m:t>
                        </m:r>
                      </m:sub>
                    </m:sSub>
                  </m:oMath>
                </a14:m>
                <a:r>
                  <a:rPr lang="en-US" dirty="0"/>
                  <a:t> ≠ 0</a:t>
                </a:r>
              </a:p>
            </p:txBody>
          </p:sp>
        </mc:Choice>
        <mc:Fallback>
          <p:sp>
            <p:nvSpPr>
              <p:cNvPr id="5" name="TextBox 4">
                <a:extLst>
                  <a:ext uri="{FF2B5EF4-FFF2-40B4-BE49-F238E27FC236}">
                    <a16:creationId xmlns:a16="http://schemas.microsoft.com/office/drawing/2014/main" id="{E8C7A2F5-C98C-194E-845C-D1D4A9804915}"/>
                  </a:ext>
                </a:extLst>
              </p:cNvPr>
              <p:cNvSpPr txBox="1">
                <a:spLocks noRot="1" noChangeAspect="1" noMove="1" noResize="1" noEditPoints="1" noAdjustHandles="1" noChangeArrowheads="1" noChangeShapeType="1" noTextEdit="1"/>
              </p:cNvSpPr>
              <p:nvPr/>
            </p:nvSpPr>
            <p:spPr>
              <a:xfrm>
                <a:off x="4800600" y="1752600"/>
                <a:ext cx="2278765" cy="276999"/>
              </a:xfrm>
              <a:prstGeom prst="rect">
                <a:avLst/>
              </a:prstGeom>
              <a:blipFill>
                <a:blip r:embed="rId3"/>
                <a:stretch>
                  <a:fillRect l="-2778" t="-21739" r="-5000" b="-4782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E312C0D-2690-A54F-ACC3-FE2DC5315C89}"/>
              </a:ext>
            </a:extLst>
          </p:cNvPr>
          <p:cNvSpPr/>
          <p:nvPr/>
        </p:nvSpPr>
        <p:spPr>
          <a:xfrm>
            <a:off x="533400" y="1662499"/>
            <a:ext cx="6096000" cy="4801314"/>
          </a:xfrm>
          <a:prstGeom prst="rect">
            <a:avLst/>
          </a:prstGeom>
        </p:spPr>
        <p:txBody>
          <a:bodyPr>
            <a:spAutoFit/>
          </a:bodyPr>
          <a:lstStyle/>
          <a:p>
            <a:r>
              <a:rPr lang="en-US" sz="900" b="1" dirty="0">
                <a:solidFill>
                  <a:srgbClr val="000080"/>
                </a:solidFill>
                <a:latin typeface="Helvetica" pitchFamily="2" charset="0"/>
              </a:rPr>
              <a:t>data</a:t>
            </a:r>
            <a:r>
              <a:rPr lang="en-US" sz="900" dirty="0">
                <a:latin typeface="Helvetica" pitchFamily="2" charset="0"/>
              </a:rPr>
              <a:t> </a:t>
            </a:r>
            <a:r>
              <a:rPr lang="en-US" sz="900" dirty="0" err="1">
                <a:latin typeface="Helvetica" pitchFamily="2" charset="0"/>
              </a:rPr>
              <a:t>Oring</a:t>
            </a:r>
            <a:r>
              <a:rPr lang="en-US" sz="900" dirty="0">
                <a:latin typeface="Helvetica" pitchFamily="2" charset="0"/>
              </a:rPr>
              <a:t>;</a:t>
            </a:r>
          </a:p>
          <a:p>
            <a:r>
              <a:rPr lang="en-US" sz="900" dirty="0">
                <a:solidFill>
                  <a:srgbClr val="0000FF"/>
                </a:solidFill>
                <a:latin typeface="Helvetica" pitchFamily="2" charset="0"/>
              </a:rPr>
              <a:t>input</a:t>
            </a:r>
            <a:r>
              <a:rPr lang="en-US" sz="900" dirty="0">
                <a:latin typeface="Helvetica" pitchFamily="2" charset="0"/>
              </a:rPr>
              <a:t> failures temp $;</a:t>
            </a:r>
          </a:p>
          <a:p>
            <a:r>
              <a:rPr lang="en-US" sz="900" dirty="0" err="1">
                <a:solidFill>
                  <a:srgbClr val="0000FF"/>
                </a:solidFill>
                <a:latin typeface="Helvetica" pitchFamily="2" charset="0"/>
              </a:rPr>
              <a:t>datalines</a:t>
            </a:r>
            <a:r>
              <a:rPr lang="en-US" sz="900" dirty="0">
                <a:solidFill>
                  <a:srgbClr val="000000"/>
                </a:solidFill>
                <a:latin typeface="Helvetica" pitchFamily="2" charset="0"/>
              </a:rPr>
              <a:t>;</a:t>
            </a:r>
            <a:endParaRPr lang="en-US" sz="900" dirty="0">
              <a:solidFill>
                <a:srgbClr val="0000FF"/>
              </a:solidFill>
              <a:latin typeface="Helvetica" pitchFamily="2" charset="0"/>
            </a:endParaRPr>
          </a:p>
          <a:p>
            <a:r>
              <a:rPr lang="en-US" sz="900" dirty="0">
                <a:latin typeface="Helvetica" pitchFamily="2" charset="0"/>
              </a:rPr>
              <a:t>1 Cool</a:t>
            </a:r>
          </a:p>
          <a:p>
            <a:r>
              <a:rPr lang="en-US" sz="900" dirty="0">
                <a:latin typeface="Helvetica" pitchFamily="2" charset="0"/>
              </a:rPr>
              <a:t>1 Cool</a:t>
            </a:r>
          </a:p>
          <a:p>
            <a:r>
              <a:rPr lang="en-US" sz="900" dirty="0">
                <a:latin typeface="Helvetica" pitchFamily="2" charset="0"/>
              </a:rPr>
              <a:t>1 Cool</a:t>
            </a:r>
          </a:p>
          <a:p>
            <a:r>
              <a:rPr lang="en-US" sz="900" dirty="0">
                <a:latin typeface="Helvetica" pitchFamily="2" charset="0"/>
              </a:rPr>
              <a:t>3 Cool</a:t>
            </a:r>
          </a:p>
          <a:p>
            <a:r>
              <a:rPr lang="en-US" sz="900" dirty="0">
                <a:latin typeface="Helvetica" pitchFamily="2" charset="0"/>
              </a:rPr>
              <a:t>0 Warm</a:t>
            </a:r>
          </a:p>
          <a:p>
            <a:r>
              <a:rPr lang="en-US" sz="900" dirty="0">
                <a:latin typeface="Helvetica" pitchFamily="2" charset="0"/>
              </a:rPr>
              <a:t>0 Warm</a:t>
            </a:r>
          </a:p>
          <a:p>
            <a:r>
              <a:rPr lang="en-US" sz="900" dirty="0">
                <a:latin typeface="Helvetica" pitchFamily="2" charset="0"/>
              </a:rPr>
              <a:t>0 Warm</a:t>
            </a:r>
          </a:p>
          <a:p>
            <a:r>
              <a:rPr lang="en-US" sz="900" dirty="0">
                <a:latin typeface="Helvetica" pitchFamily="2" charset="0"/>
              </a:rPr>
              <a:t>0 Warm</a:t>
            </a:r>
          </a:p>
          <a:p>
            <a:r>
              <a:rPr lang="en-US" sz="900" dirty="0">
                <a:latin typeface="Helvetica" pitchFamily="2" charset="0"/>
              </a:rPr>
              <a:t>0 Warm</a:t>
            </a:r>
          </a:p>
          <a:p>
            <a:r>
              <a:rPr lang="en-US" sz="900" dirty="0">
                <a:latin typeface="Helvetica" pitchFamily="2" charset="0"/>
              </a:rPr>
              <a:t>0 Warm</a:t>
            </a:r>
          </a:p>
          <a:p>
            <a:r>
              <a:rPr lang="en-US" sz="900" dirty="0">
                <a:latin typeface="Helvetica" pitchFamily="2" charset="0"/>
              </a:rPr>
              <a:t>0 Warm</a:t>
            </a:r>
          </a:p>
          <a:p>
            <a:r>
              <a:rPr lang="en-US" sz="900" dirty="0">
                <a:latin typeface="Helvetica" pitchFamily="2" charset="0"/>
              </a:rPr>
              <a:t>0 Warm</a:t>
            </a:r>
          </a:p>
          <a:p>
            <a:r>
              <a:rPr lang="en-US" sz="900" dirty="0">
                <a:latin typeface="Helvetica" pitchFamily="2" charset="0"/>
              </a:rPr>
              <a:t>0 Warm</a:t>
            </a:r>
          </a:p>
          <a:p>
            <a:r>
              <a:rPr lang="en-US" sz="900" dirty="0">
                <a:latin typeface="Helvetica" pitchFamily="2" charset="0"/>
              </a:rPr>
              <a:t>0 Warm</a:t>
            </a:r>
          </a:p>
          <a:p>
            <a:r>
              <a:rPr lang="en-US" sz="900" dirty="0">
                <a:latin typeface="Helvetica" pitchFamily="2" charset="0"/>
              </a:rPr>
              <a:t>0 Warm</a:t>
            </a:r>
          </a:p>
          <a:p>
            <a:r>
              <a:rPr lang="en-US" sz="900" dirty="0">
                <a:latin typeface="Helvetica" pitchFamily="2" charset="0"/>
              </a:rPr>
              <a:t>0 Warm</a:t>
            </a:r>
          </a:p>
          <a:p>
            <a:r>
              <a:rPr lang="en-US" sz="900" dirty="0">
                <a:latin typeface="Helvetica" pitchFamily="2" charset="0"/>
              </a:rPr>
              <a:t>0 Warm</a:t>
            </a:r>
          </a:p>
          <a:p>
            <a:r>
              <a:rPr lang="en-US" sz="900" dirty="0">
                <a:latin typeface="Helvetica" pitchFamily="2" charset="0"/>
              </a:rPr>
              <a:t>0 Warm</a:t>
            </a:r>
          </a:p>
          <a:p>
            <a:r>
              <a:rPr lang="en-US" sz="900" dirty="0">
                <a:latin typeface="Helvetica" pitchFamily="2" charset="0"/>
              </a:rPr>
              <a:t>0 Warm</a:t>
            </a:r>
          </a:p>
          <a:p>
            <a:r>
              <a:rPr lang="en-US" sz="900" dirty="0">
                <a:latin typeface="Helvetica" pitchFamily="2" charset="0"/>
              </a:rPr>
              <a:t>0 Warm</a:t>
            </a:r>
          </a:p>
          <a:p>
            <a:r>
              <a:rPr lang="en-US" sz="900" dirty="0">
                <a:latin typeface="Helvetica" pitchFamily="2" charset="0"/>
              </a:rPr>
              <a:t>0 Warm</a:t>
            </a:r>
          </a:p>
          <a:p>
            <a:r>
              <a:rPr lang="en-US" sz="900" dirty="0">
                <a:latin typeface="Helvetica" pitchFamily="2" charset="0"/>
              </a:rPr>
              <a:t>1 Warm</a:t>
            </a:r>
          </a:p>
          <a:p>
            <a:r>
              <a:rPr lang="en-US" sz="900" dirty="0">
                <a:latin typeface="Helvetica" pitchFamily="2" charset="0"/>
              </a:rPr>
              <a:t>1 Warm</a:t>
            </a:r>
          </a:p>
          <a:p>
            <a:r>
              <a:rPr lang="en-US" sz="900" dirty="0">
                <a:latin typeface="Helvetica" pitchFamily="2" charset="0"/>
              </a:rPr>
              <a:t>2 Warm</a:t>
            </a:r>
          </a:p>
          <a:p>
            <a:r>
              <a:rPr lang="en-US" sz="900" dirty="0">
                <a:latin typeface="Helvetica" pitchFamily="2" charset="0"/>
              </a:rPr>
              <a:t>;</a:t>
            </a:r>
          </a:p>
          <a:p>
            <a:br>
              <a:rPr lang="en-US" sz="900" dirty="0">
                <a:latin typeface="Helvetica" pitchFamily="2" charset="0"/>
              </a:rPr>
            </a:br>
            <a:endParaRPr lang="en-US" sz="900" dirty="0">
              <a:latin typeface="Helvetica" pitchFamily="2" charset="0"/>
            </a:endParaRPr>
          </a:p>
          <a:p>
            <a:r>
              <a:rPr lang="en-US" sz="900" b="1" dirty="0">
                <a:solidFill>
                  <a:srgbClr val="000080"/>
                </a:solidFill>
                <a:latin typeface="Helvetica" pitchFamily="2" charset="0"/>
              </a:rPr>
              <a:t>proc</a:t>
            </a:r>
            <a:r>
              <a:rPr lang="en-US" sz="900" dirty="0">
                <a:latin typeface="Helvetica" pitchFamily="2" charset="0"/>
              </a:rPr>
              <a:t> </a:t>
            </a:r>
            <a:r>
              <a:rPr lang="en-US" sz="900" b="1" dirty="0" err="1">
                <a:solidFill>
                  <a:srgbClr val="000080"/>
                </a:solidFill>
                <a:latin typeface="Helvetica" pitchFamily="2" charset="0"/>
              </a:rPr>
              <a:t>ttest</a:t>
            </a:r>
            <a:r>
              <a:rPr lang="en-US" sz="900" dirty="0">
                <a:latin typeface="Helvetica" pitchFamily="2" charset="0"/>
              </a:rPr>
              <a:t> </a:t>
            </a:r>
            <a:r>
              <a:rPr lang="en-US" sz="900" dirty="0">
                <a:solidFill>
                  <a:srgbClr val="0000FF"/>
                </a:solidFill>
                <a:latin typeface="Helvetica" pitchFamily="2" charset="0"/>
              </a:rPr>
              <a:t>data</a:t>
            </a:r>
            <a:r>
              <a:rPr lang="en-US" sz="900" dirty="0">
                <a:latin typeface="Helvetica" pitchFamily="2" charset="0"/>
              </a:rPr>
              <a:t> = </a:t>
            </a:r>
            <a:r>
              <a:rPr lang="en-US" sz="900" dirty="0" err="1">
                <a:latin typeface="Helvetica" pitchFamily="2" charset="0"/>
              </a:rPr>
              <a:t>Oring</a:t>
            </a:r>
            <a:r>
              <a:rPr lang="en-US" sz="900" dirty="0">
                <a:latin typeface="Helvetica" pitchFamily="2" charset="0"/>
              </a:rPr>
              <a:t>;</a:t>
            </a:r>
          </a:p>
          <a:p>
            <a:r>
              <a:rPr lang="en-US" sz="900" dirty="0">
                <a:solidFill>
                  <a:srgbClr val="0000FF"/>
                </a:solidFill>
                <a:latin typeface="Helvetica" pitchFamily="2" charset="0"/>
              </a:rPr>
              <a:t>class</a:t>
            </a:r>
            <a:r>
              <a:rPr lang="en-US" sz="900" dirty="0">
                <a:latin typeface="Helvetica" pitchFamily="2" charset="0"/>
              </a:rPr>
              <a:t> temp;</a:t>
            </a:r>
          </a:p>
          <a:p>
            <a:r>
              <a:rPr lang="en-US" sz="900" dirty="0">
                <a:solidFill>
                  <a:srgbClr val="0000FF"/>
                </a:solidFill>
                <a:latin typeface="Helvetica" pitchFamily="2" charset="0"/>
              </a:rPr>
              <a:t>var</a:t>
            </a:r>
            <a:r>
              <a:rPr lang="en-US" sz="900" dirty="0">
                <a:latin typeface="Helvetica" pitchFamily="2" charset="0"/>
              </a:rPr>
              <a:t> failures;</a:t>
            </a:r>
          </a:p>
          <a:p>
            <a:r>
              <a:rPr lang="en-US" sz="900" b="1" dirty="0">
                <a:solidFill>
                  <a:srgbClr val="000080"/>
                </a:solidFill>
                <a:latin typeface="Helvetica" pitchFamily="2" charset="0"/>
              </a:rPr>
              <a:t>run</a:t>
            </a:r>
            <a:r>
              <a:rPr lang="en-US" sz="900" dirty="0">
                <a:solidFill>
                  <a:srgbClr val="000000"/>
                </a:solidFill>
                <a:latin typeface="Helvetica" pitchFamily="2" charset="0"/>
              </a:rPr>
              <a:t>;</a:t>
            </a:r>
            <a:endParaRPr lang="en-US" sz="900" dirty="0">
              <a:solidFill>
                <a:srgbClr val="000080"/>
              </a:solidFill>
              <a:effectLst/>
              <a:latin typeface="Helvetica" pitchFamily="2" charset="0"/>
            </a:endParaRPr>
          </a:p>
        </p:txBody>
      </p:sp>
      <p:pic>
        <p:nvPicPr>
          <p:cNvPr id="13" name="Picture 12">
            <a:extLst>
              <a:ext uri="{FF2B5EF4-FFF2-40B4-BE49-F238E27FC236}">
                <a16:creationId xmlns:a16="http://schemas.microsoft.com/office/drawing/2014/main" id="{01C9DA8E-6B8A-464C-8328-F74BF41F6BF7}"/>
              </a:ext>
            </a:extLst>
          </p:cNvPr>
          <p:cNvPicPr>
            <a:picLocks noChangeAspect="1"/>
          </p:cNvPicPr>
          <p:nvPr/>
        </p:nvPicPr>
        <p:blipFill>
          <a:blip r:embed="rId4"/>
          <a:stretch>
            <a:fillRect/>
          </a:stretch>
        </p:blipFill>
        <p:spPr>
          <a:xfrm>
            <a:off x="7315200" y="1662499"/>
            <a:ext cx="4620491" cy="4718974"/>
          </a:xfrm>
          <a:prstGeom prst="rect">
            <a:avLst/>
          </a:prstGeom>
        </p:spPr>
      </p:pic>
      <p:pic>
        <p:nvPicPr>
          <p:cNvPr id="14" name="Picture 13">
            <a:extLst>
              <a:ext uri="{FF2B5EF4-FFF2-40B4-BE49-F238E27FC236}">
                <a16:creationId xmlns:a16="http://schemas.microsoft.com/office/drawing/2014/main" id="{2960047E-13F0-3149-B21C-CD506BAF99EB}"/>
              </a:ext>
            </a:extLst>
          </p:cNvPr>
          <p:cNvPicPr>
            <a:picLocks noChangeAspect="1"/>
          </p:cNvPicPr>
          <p:nvPr/>
        </p:nvPicPr>
        <p:blipFill>
          <a:blip r:embed="rId5"/>
          <a:stretch>
            <a:fillRect/>
          </a:stretch>
        </p:blipFill>
        <p:spPr>
          <a:xfrm>
            <a:off x="2819398" y="2099103"/>
            <a:ext cx="3588017" cy="2729299"/>
          </a:xfrm>
          <a:prstGeom prst="rect">
            <a:avLst/>
          </a:prstGeom>
        </p:spPr>
      </p:pic>
      <p:pic>
        <p:nvPicPr>
          <p:cNvPr id="15" name="Picture 14">
            <a:extLst>
              <a:ext uri="{FF2B5EF4-FFF2-40B4-BE49-F238E27FC236}">
                <a16:creationId xmlns:a16="http://schemas.microsoft.com/office/drawing/2014/main" id="{BFB229DA-0EFF-1546-A411-053C264DC293}"/>
              </a:ext>
            </a:extLst>
          </p:cNvPr>
          <p:cNvPicPr>
            <a:picLocks noChangeAspect="1"/>
          </p:cNvPicPr>
          <p:nvPr/>
        </p:nvPicPr>
        <p:blipFill>
          <a:blip r:embed="rId6"/>
          <a:stretch>
            <a:fillRect/>
          </a:stretch>
        </p:blipFill>
        <p:spPr>
          <a:xfrm>
            <a:off x="2965582" y="4747233"/>
            <a:ext cx="3295650" cy="1903478"/>
          </a:xfrm>
          <a:prstGeom prst="rect">
            <a:avLst/>
          </a:prstGeom>
        </p:spPr>
      </p:pic>
    </p:spTree>
    <p:extLst>
      <p:ext uri="{BB962C8B-B14F-4D97-AF65-F5344CB8AC3E}">
        <p14:creationId xmlns:p14="http://schemas.microsoft.com/office/powerpoint/2010/main" val="338466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64885-0C81-F942-8D08-8CD86B0D5D80}"/>
              </a:ext>
            </a:extLst>
          </p:cNvPr>
          <p:cNvSpPr>
            <a:spLocks noGrp="1"/>
          </p:cNvSpPr>
          <p:nvPr>
            <p:ph type="title"/>
          </p:nvPr>
        </p:nvSpPr>
        <p:spPr>
          <a:xfrm>
            <a:off x="152400" y="228600"/>
            <a:ext cx="11963400" cy="1143000"/>
          </a:xfrm>
        </p:spPr>
        <p:txBody>
          <a:bodyPr>
            <a:normAutofit/>
          </a:bodyPr>
          <a:lstStyle/>
          <a:p>
            <a:r>
              <a:rPr lang="en-US" dirty="0"/>
              <a:t>O-Ring Study: SAS CODE</a:t>
            </a:r>
          </a:p>
        </p:txBody>
      </p:sp>
      <p:sp>
        <p:nvSpPr>
          <p:cNvPr id="6" name="TextBox 5">
            <a:extLst>
              <a:ext uri="{FF2B5EF4-FFF2-40B4-BE49-F238E27FC236}">
                <a16:creationId xmlns:a16="http://schemas.microsoft.com/office/drawing/2014/main" id="{7F942279-DF35-9648-8A53-174DF4A354B6}"/>
              </a:ext>
            </a:extLst>
          </p:cNvPr>
          <p:cNvSpPr txBox="1"/>
          <p:nvPr/>
        </p:nvSpPr>
        <p:spPr>
          <a:xfrm>
            <a:off x="4038600" y="1766133"/>
            <a:ext cx="6477000" cy="4539704"/>
          </a:xfrm>
          <a:prstGeom prst="rect">
            <a:avLst/>
          </a:prstGeom>
          <a:noFill/>
        </p:spPr>
        <p:txBody>
          <a:bodyPr wrap="square" lIns="0" tIns="0" rIns="0" bIns="0" rtlCol="0">
            <a:spAutoFit/>
          </a:bodyPr>
          <a:lstStyle/>
          <a:p>
            <a:br>
              <a:rPr lang="en-US" sz="300" dirty="0"/>
            </a:br>
            <a:endParaRPr lang="en-US" sz="300" dirty="0"/>
          </a:p>
          <a:p>
            <a:r>
              <a:rPr lang="en-US" sz="700" dirty="0"/>
              <a:t>/*O-Ring Study */</a:t>
            </a:r>
          </a:p>
          <a:p>
            <a:endParaRPr lang="en-US" sz="700" b="1" dirty="0"/>
          </a:p>
          <a:p>
            <a:r>
              <a:rPr lang="en-US" sz="700" b="1" dirty="0"/>
              <a:t>proc</a:t>
            </a:r>
            <a:r>
              <a:rPr lang="en-US" sz="700" dirty="0"/>
              <a:t> </a:t>
            </a:r>
            <a:r>
              <a:rPr lang="en-US" sz="700" b="1" dirty="0" err="1"/>
              <a:t>iml</a:t>
            </a:r>
            <a:r>
              <a:rPr lang="en-US" sz="700" dirty="0"/>
              <a:t>;</a:t>
            </a:r>
          </a:p>
          <a:p>
            <a:r>
              <a:rPr lang="en-US" sz="700" dirty="0"/>
              <a:t>Warm = {</a:t>
            </a:r>
            <a:r>
              <a:rPr lang="en-US" sz="700" b="1" dirty="0"/>
              <a:t>0</a:t>
            </a:r>
            <a:r>
              <a:rPr lang="en-US" sz="700" dirty="0"/>
              <a:t>,</a:t>
            </a:r>
            <a:r>
              <a:rPr lang="en-US" sz="700" b="1" dirty="0"/>
              <a:t>0</a:t>
            </a:r>
            <a:r>
              <a:rPr lang="en-US" sz="700" dirty="0"/>
              <a:t>,</a:t>
            </a:r>
            <a:r>
              <a:rPr lang="en-US" sz="700" b="1" dirty="0"/>
              <a:t>0</a:t>
            </a:r>
            <a:r>
              <a:rPr lang="en-US" sz="700" dirty="0"/>
              <a:t>,</a:t>
            </a:r>
            <a:r>
              <a:rPr lang="en-US" sz="700" b="1" dirty="0"/>
              <a:t>0</a:t>
            </a:r>
            <a:r>
              <a:rPr lang="en-US" sz="700" dirty="0"/>
              <a:t>,</a:t>
            </a:r>
            <a:r>
              <a:rPr lang="en-US" sz="700" b="1" dirty="0"/>
              <a:t>0</a:t>
            </a:r>
            <a:r>
              <a:rPr lang="en-US" sz="700" dirty="0"/>
              <a:t>,</a:t>
            </a:r>
            <a:r>
              <a:rPr lang="en-US" sz="700" b="1" dirty="0"/>
              <a:t>0</a:t>
            </a:r>
            <a:r>
              <a:rPr lang="en-US" sz="700" dirty="0"/>
              <a:t>,</a:t>
            </a:r>
            <a:r>
              <a:rPr lang="en-US" sz="700" b="1" dirty="0"/>
              <a:t>0</a:t>
            </a:r>
            <a:r>
              <a:rPr lang="en-US" sz="700" dirty="0"/>
              <a:t>,</a:t>
            </a:r>
            <a:r>
              <a:rPr lang="en-US" sz="700" b="1" dirty="0"/>
              <a:t>0</a:t>
            </a:r>
            <a:r>
              <a:rPr lang="en-US" sz="700" dirty="0"/>
              <a:t>,</a:t>
            </a:r>
            <a:r>
              <a:rPr lang="en-US" sz="700" b="1" dirty="0"/>
              <a:t>0</a:t>
            </a:r>
            <a:r>
              <a:rPr lang="en-US" sz="700" dirty="0"/>
              <a:t>,</a:t>
            </a:r>
            <a:r>
              <a:rPr lang="en-US" sz="700" b="1" dirty="0"/>
              <a:t>0</a:t>
            </a:r>
            <a:r>
              <a:rPr lang="en-US" sz="700" dirty="0"/>
              <a:t>,</a:t>
            </a:r>
            <a:r>
              <a:rPr lang="en-US" sz="700" b="1" dirty="0"/>
              <a:t>0</a:t>
            </a:r>
            <a:r>
              <a:rPr lang="en-US" sz="700" dirty="0"/>
              <a:t>,</a:t>
            </a:r>
            <a:r>
              <a:rPr lang="en-US" sz="700" b="1" dirty="0"/>
              <a:t>0</a:t>
            </a:r>
            <a:r>
              <a:rPr lang="en-US" sz="700" dirty="0"/>
              <a:t>,</a:t>
            </a:r>
            <a:r>
              <a:rPr lang="en-US" sz="700" b="1" dirty="0"/>
              <a:t>0</a:t>
            </a:r>
            <a:r>
              <a:rPr lang="en-US" sz="700" dirty="0"/>
              <a:t>,</a:t>
            </a:r>
            <a:r>
              <a:rPr lang="en-US" sz="700" b="1" dirty="0"/>
              <a:t>0</a:t>
            </a:r>
            <a:r>
              <a:rPr lang="en-US" sz="700" dirty="0"/>
              <a:t>,</a:t>
            </a:r>
            <a:r>
              <a:rPr lang="en-US" sz="700" b="1" dirty="0"/>
              <a:t>0</a:t>
            </a:r>
            <a:r>
              <a:rPr lang="en-US" sz="700" dirty="0"/>
              <a:t>,</a:t>
            </a:r>
            <a:r>
              <a:rPr lang="en-US" sz="700" b="1" dirty="0"/>
              <a:t>0</a:t>
            </a:r>
            <a:r>
              <a:rPr lang="en-US" sz="700" dirty="0"/>
              <a:t>,</a:t>
            </a:r>
            <a:r>
              <a:rPr lang="en-US" sz="700" b="1" dirty="0"/>
              <a:t>0</a:t>
            </a:r>
            <a:r>
              <a:rPr lang="en-US" sz="700" dirty="0"/>
              <a:t>,</a:t>
            </a:r>
            <a:r>
              <a:rPr lang="en-US" sz="700" b="1" dirty="0"/>
              <a:t>1</a:t>
            </a:r>
            <a:r>
              <a:rPr lang="en-US" sz="700" dirty="0"/>
              <a:t>,</a:t>
            </a:r>
            <a:r>
              <a:rPr lang="en-US" sz="700" b="1" dirty="0"/>
              <a:t>1</a:t>
            </a:r>
            <a:r>
              <a:rPr lang="en-US" sz="700" dirty="0"/>
              <a:t>,</a:t>
            </a:r>
            <a:r>
              <a:rPr lang="en-US" sz="700" b="1" dirty="0"/>
              <a:t>2</a:t>
            </a:r>
            <a:r>
              <a:rPr lang="en-US" sz="700" dirty="0"/>
              <a:t>};</a:t>
            </a:r>
          </a:p>
          <a:p>
            <a:r>
              <a:rPr lang="en-US" sz="700" dirty="0"/>
              <a:t>Cold = {</a:t>
            </a:r>
            <a:r>
              <a:rPr lang="en-US" sz="700" b="1" dirty="0"/>
              <a:t>1</a:t>
            </a:r>
            <a:r>
              <a:rPr lang="en-US" sz="700" dirty="0"/>
              <a:t>,</a:t>
            </a:r>
            <a:r>
              <a:rPr lang="en-US" sz="700" b="1" dirty="0"/>
              <a:t>1</a:t>
            </a:r>
            <a:r>
              <a:rPr lang="en-US" sz="700" dirty="0"/>
              <a:t>,</a:t>
            </a:r>
            <a:r>
              <a:rPr lang="en-US" sz="700" b="1" dirty="0"/>
              <a:t>1</a:t>
            </a:r>
            <a:r>
              <a:rPr lang="en-US" sz="700" dirty="0"/>
              <a:t>,</a:t>
            </a:r>
            <a:r>
              <a:rPr lang="en-US" sz="700" b="1" dirty="0"/>
              <a:t>3</a:t>
            </a:r>
            <a:r>
              <a:rPr lang="en-US" sz="700" dirty="0"/>
              <a:t>};</a:t>
            </a:r>
          </a:p>
          <a:p>
            <a:r>
              <a:rPr lang="en-US" sz="700" dirty="0" err="1"/>
              <a:t>obsdiff</a:t>
            </a:r>
            <a:r>
              <a:rPr lang="en-US" sz="700" dirty="0"/>
              <a:t> = mean(Warm) - mean(Cold);</a:t>
            </a:r>
          </a:p>
          <a:p>
            <a:r>
              <a:rPr lang="en-US" sz="700" dirty="0"/>
              <a:t>print </a:t>
            </a:r>
            <a:r>
              <a:rPr lang="en-US" sz="700" dirty="0" err="1"/>
              <a:t>obsdiff</a:t>
            </a:r>
            <a:r>
              <a:rPr lang="en-US" sz="700" dirty="0"/>
              <a:t>;</a:t>
            </a:r>
          </a:p>
          <a:p>
            <a:r>
              <a:rPr lang="en-US" sz="700" dirty="0"/>
              <a:t>call </a:t>
            </a:r>
            <a:r>
              <a:rPr lang="en-US" sz="700" dirty="0" err="1"/>
              <a:t>randseed</a:t>
            </a:r>
            <a:r>
              <a:rPr lang="en-US" sz="700" dirty="0"/>
              <a:t>(</a:t>
            </a:r>
            <a:r>
              <a:rPr lang="en-US" sz="700" b="1" dirty="0"/>
              <a:t>12345</a:t>
            </a:r>
            <a:r>
              <a:rPr lang="en-US" sz="700" dirty="0"/>
              <a:t>);                             /* set random number seed */</a:t>
            </a:r>
          </a:p>
          <a:p>
            <a:r>
              <a:rPr lang="en-US" sz="700" dirty="0" err="1"/>
              <a:t>alldata</a:t>
            </a:r>
            <a:r>
              <a:rPr lang="en-US" sz="700" dirty="0"/>
              <a:t> = Warm // Cold;                        /* stack data in a single vector */</a:t>
            </a:r>
          </a:p>
          <a:p>
            <a:r>
              <a:rPr lang="en-US" sz="700" dirty="0"/>
              <a:t>N1 = </a:t>
            </a:r>
            <a:r>
              <a:rPr lang="en-US" sz="700" dirty="0" err="1"/>
              <a:t>nrow</a:t>
            </a:r>
            <a:r>
              <a:rPr lang="en-US" sz="700" dirty="0"/>
              <a:t>(Warm);  N = N1 + </a:t>
            </a:r>
            <a:r>
              <a:rPr lang="en-US" sz="700" dirty="0" err="1"/>
              <a:t>nrow</a:t>
            </a:r>
            <a:r>
              <a:rPr lang="en-US" sz="700" dirty="0"/>
              <a:t>(Cold);</a:t>
            </a:r>
          </a:p>
          <a:p>
            <a:r>
              <a:rPr lang="en-US" sz="700" dirty="0" err="1"/>
              <a:t>NRepl</a:t>
            </a:r>
            <a:r>
              <a:rPr lang="en-US" sz="700" dirty="0"/>
              <a:t> = </a:t>
            </a:r>
            <a:r>
              <a:rPr lang="en-US" sz="700" b="1" dirty="0"/>
              <a:t>9999</a:t>
            </a:r>
            <a:r>
              <a:rPr lang="en-US" sz="700" dirty="0"/>
              <a:t>;                                     /* number of permutations */</a:t>
            </a:r>
          </a:p>
          <a:p>
            <a:r>
              <a:rPr lang="en-US" sz="700" dirty="0" err="1"/>
              <a:t>nulldist</a:t>
            </a:r>
            <a:r>
              <a:rPr lang="en-US" sz="700" dirty="0"/>
              <a:t> = j(NRepl,</a:t>
            </a:r>
            <a:r>
              <a:rPr lang="en-US" sz="700" b="1" dirty="0"/>
              <a:t>1</a:t>
            </a:r>
            <a:r>
              <a:rPr lang="en-US" sz="700" dirty="0"/>
              <a:t>);                   /* allocate vector to hold results */</a:t>
            </a:r>
          </a:p>
          <a:p>
            <a:br>
              <a:rPr lang="en-US" sz="700" dirty="0"/>
            </a:br>
            <a:endParaRPr lang="en-US" sz="700" dirty="0"/>
          </a:p>
          <a:p>
            <a:r>
              <a:rPr lang="en-US" sz="700" dirty="0"/>
              <a:t>x = sample(</a:t>
            </a:r>
            <a:r>
              <a:rPr lang="en-US" sz="700" dirty="0" err="1"/>
              <a:t>alldata</a:t>
            </a:r>
            <a:r>
              <a:rPr lang="en-US" sz="700" dirty="0"/>
              <a:t>, N//</a:t>
            </a:r>
            <a:r>
              <a:rPr lang="en-US" sz="700" dirty="0" err="1"/>
              <a:t>NRepl</a:t>
            </a:r>
            <a:r>
              <a:rPr lang="en-US" sz="700" dirty="0"/>
              <a:t>, "WOR");               /* create all resamples */</a:t>
            </a:r>
          </a:p>
          <a:p>
            <a:r>
              <a:rPr lang="en-US" sz="700" dirty="0" err="1"/>
              <a:t>nulldist</a:t>
            </a:r>
            <a:r>
              <a:rPr lang="en-US" sz="700" dirty="0"/>
              <a:t> = x[,</a:t>
            </a:r>
            <a:r>
              <a:rPr lang="en-US" sz="700" b="1" dirty="0"/>
              <a:t>1</a:t>
            </a:r>
            <a:r>
              <a:rPr lang="en-US" sz="700" dirty="0"/>
              <a:t>:N1][,:] - x[,(N1+</a:t>
            </a:r>
            <a:r>
              <a:rPr lang="en-US" sz="700" b="1" dirty="0"/>
              <a:t>1</a:t>
            </a:r>
            <a:r>
              <a:rPr lang="en-US" sz="700" dirty="0"/>
              <a:t>):N][,:]; /* compute all mean differences */</a:t>
            </a:r>
          </a:p>
          <a:p>
            <a:r>
              <a:rPr lang="en-US" sz="700" dirty="0"/>
              <a:t> </a:t>
            </a:r>
          </a:p>
          <a:p>
            <a:r>
              <a:rPr lang="en-US" sz="700" dirty="0"/>
              <a:t>title "Histogram of Null Distribution";</a:t>
            </a:r>
          </a:p>
          <a:p>
            <a:r>
              <a:rPr lang="en-US" sz="700" dirty="0" err="1"/>
              <a:t>refline</a:t>
            </a:r>
            <a:r>
              <a:rPr lang="en-US" sz="700" dirty="0"/>
              <a:t> = "</a:t>
            </a:r>
            <a:r>
              <a:rPr lang="en-US" sz="700" dirty="0" err="1"/>
              <a:t>refline</a:t>
            </a:r>
            <a:r>
              <a:rPr lang="en-US" sz="700" dirty="0"/>
              <a:t> " + char(</a:t>
            </a:r>
            <a:r>
              <a:rPr lang="en-US" sz="700" dirty="0" err="1"/>
              <a:t>obsdiff</a:t>
            </a:r>
            <a:r>
              <a:rPr lang="en-US" sz="700" dirty="0"/>
              <a:t>) + " / axis=x </a:t>
            </a:r>
            <a:r>
              <a:rPr lang="en-US" sz="700" dirty="0" err="1"/>
              <a:t>lineattrs</a:t>
            </a:r>
            <a:r>
              <a:rPr lang="en-US" sz="700" dirty="0"/>
              <a:t>=(color=red);";</a:t>
            </a:r>
          </a:p>
          <a:p>
            <a:r>
              <a:rPr lang="en-US" sz="700" dirty="0"/>
              <a:t>call Histogram(</a:t>
            </a:r>
            <a:r>
              <a:rPr lang="en-US" sz="700" dirty="0" err="1"/>
              <a:t>nulldist</a:t>
            </a:r>
            <a:r>
              <a:rPr lang="en-US" sz="700" dirty="0"/>
              <a:t>) other=</a:t>
            </a:r>
            <a:r>
              <a:rPr lang="en-US" sz="700" dirty="0" err="1"/>
              <a:t>refline</a:t>
            </a:r>
            <a:r>
              <a:rPr lang="en-US" sz="700" dirty="0"/>
              <a:t>;</a:t>
            </a:r>
          </a:p>
          <a:p>
            <a:endParaRPr lang="en-US" sz="700" dirty="0"/>
          </a:p>
          <a:p>
            <a:r>
              <a:rPr lang="en-US" sz="700" dirty="0"/>
              <a:t>create </a:t>
            </a:r>
            <a:r>
              <a:rPr lang="en-US" sz="700" dirty="0" err="1"/>
              <a:t>newds</a:t>
            </a:r>
            <a:r>
              <a:rPr lang="en-US" sz="700" dirty="0"/>
              <a:t> from </a:t>
            </a:r>
            <a:r>
              <a:rPr lang="en-US" sz="700" dirty="0" err="1"/>
              <a:t>nulldist</a:t>
            </a:r>
            <a:r>
              <a:rPr lang="en-US" sz="700" dirty="0"/>
              <a:t>;                                                                                                                                                                                                       </a:t>
            </a:r>
          </a:p>
          <a:p>
            <a:r>
              <a:rPr lang="en-US" sz="700" dirty="0"/>
              <a:t>append from </a:t>
            </a:r>
            <a:r>
              <a:rPr lang="en-US" sz="700" dirty="0" err="1"/>
              <a:t>nulldist</a:t>
            </a:r>
            <a:r>
              <a:rPr lang="en-US" sz="700" dirty="0"/>
              <a:t>; </a:t>
            </a:r>
          </a:p>
          <a:p>
            <a:endParaRPr lang="en-US" sz="700" dirty="0"/>
          </a:p>
          <a:p>
            <a:r>
              <a:rPr lang="en-US" sz="700" b="1" dirty="0"/>
              <a:t>run</a:t>
            </a:r>
            <a:r>
              <a:rPr lang="en-US" sz="700" dirty="0"/>
              <a:t>;</a:t>
            </a:r>
            <a:br>
              <a:rPr lang="en-US" sz="700" dirty="0"/>
            </a:br>
            <a:endParaRPr lang="en-US" sz="700" dirty="0"/>
          </a:p>
          <a:p>
            <a:r>
              <a:rPr lang="en-US" sz="700" b="1" dirty="0"/>
              <a:t>data</a:t>
            </a:r>
            <a:r>
              <a:rPr lang="en-US" sz="700" dirty="0"/>
              <a:t> </a:t>
            </a:r>
            <a:r>
              <a:rPr lang="en-US" sz="700" dirty="0" err="1"/>
              <a:t>pvaluecalc</a:t>
            </a:r>
            <a:r>
              <a:rPr lang="en-US" sz="700" dirty="0"/>
              <a:t>;</a:t>
            </a:r>
          </a:p>
          <a:p>
            <a:r>
              <a:rPr lang="en-US" sz="700" dirty="0"/>
              <a:t>set </a:t>
            </a:r>
            <a:r>
              <a:rPr lang="en-US" sz="700" dirty="0" err="1"/>
              <a:t>newds</a:t>
            </a:r>
            <a:r>
              <a:rPr lang="en-US" sz="700" dirty="0"/>
              <a:t>;</a:t>
            </a:r>
          </a:p>
          <a:p>
            <a:r>
              <a:rPr lang="en-US" sz="700" dirty="0"/>
              <a:t>count = </a:t>
            </a:r>
            <a:r>
              <a:rPr lang="en-US" sz="700" b="1" dirty="0"/>
              <a:t>0</a:t>
            </a:r>
            <a:r>
              <a:rPr lang="en-US" sz="700" dirty="0"/>
              <a:t>;</a:t>
            </a:r>
          </a:p>
          <a:p>
            <a:r>
              <a:rPr lang="en-US" sz="700" dirty="0"/>
              <a:t>if (COL1 &gt;= </a:t>
            </a:r>
            <a:r>
              <a:rPr lang="en-US" sz="700" b="1" dirty="0"/>
              <a:t>.1</a:t>
            </a:r>
            <a:r>
              <a:rPr lang="en-US" sz="700" dirty="0"/>
              <a:t>) then count = count + </a:t>
            </a:r>
            <a:r>
              <a:rPr lang="en-US" sz="700" b="1" dirty="0"/>
              <a:t>1</a:t>
            </a:r>
            <a:r>
              <a:rPr lang="en-US" sz="700" dirty="0"/>
              <a:t>;</a:t>
            </a:r>
          </a:p>
          <a:p>
            <a:r>
              <a:rPr lang="en-US" sz="700" dirty="0" err="1"/>
              <a:t>pvalue</a:t>
            </a:r>
            <a:r>
              <a:rPr lang="en-US" sz="700" dirty="0"/>
              <a:t> = count / </a:t>
            </a:r>
            <a:r>
              <a:rPr lang="en-US" sz="700" b="1" dirty="0"/>
              <a:t>10000</a:t>
            </a:r>
            <a:r>
              <a:rPr lang="en-US" sz="700" dirty="0"/>
              <a:t>;</a:t>
            </a:r>
          </a:p>
          <a:p>
            <a:r>
              <a:rPr lang="en-US" sz="700" b="1" dirty="0"/>
              <a:t>run</a:t>
            </a:r>
            <a:r>
              <a:rPr lang="en-US" sz="700" dirty="0"/>
              <a:t>;</a:t>
            </a:r>
          </a:p>
          <a:p>
            <a:endParaRPr lang="en-US" sz="700" dirty="0"/>
          </a:p>
          <a:p>
            <a:r>
              <a:rPr lang="en-US" sz="700" b="1" dirty="0"/>
              <a:t>proc</a:t>
            </a:r>
            <a:r>
              <a:rPr lang="en-US" sz="700" dirty="0"/>
              <a:t> </a:t>
            </a:r>
            <a:r>
              <a:rPr lang="en-US" sz="700" b="1" dirty="0"/>
              <a:t>univariate</a:t>
            </a:r>
            <a:r>
              <a:rPr lang="en-US" sz="700" dirty="0"/>
              <a:t> data = </a:t>
            </a:r>
            <a:r>
              <a:rPr lang="en-US" sz="700" dirty="0" err="1"/>
              <a:t>pvaluecalc</a:t>
            </a:r>
            <a:r>
              <a:rPr lang="en-US" sz="700" dirty="0"/>
              <a:t>;</a:t>
            </a:r>
          </a:p>
          <a:p>
            <a:r>
              <a:rPr lang="en-US" sz="700" dirty="0"/>
              <a:t>var </a:t>
            </a:r>
            <a:r>
              <a:rPr lang="en-US" sz="700" dirty="0" err="1"/>
              <a:t>pvalue</a:t>
            </a:r>
            <a:r>
              <a:rPr lang="en-US" sz="700" dirty="0"/>
              <a:t>;</a:t>
            </a:r>
          </a:p>
          <a:p>
            <a:r>
              <a:rPr lang="en-US" sz="700" dirty="0"/>
              <a:t>output out = </a:t>
            </a:r>
            <a:r>
              <a:rPr lang="en-US" sz="700" dirty="0" err="1"/>
              <a:t>pvalue</a:t>
            </a:r>
            <a:r>
              <a:rPr lang="en-US" sz="700" dirty="0"/>
              <a:t> sum = </a:t>
            </a:r>
            <a:r>
              <a:rPr lang="en-US" sz="700" dirty="0" err="1"/>
              <a:t>pvalue</a:t>
            </a:r>
            <a:r>
              <a:rPr lang="en-US" sz="700" dirty="0"/>
              <a:t>;</a:t>
            </a:r>
          </a:p>
          <a:p>
            <a:r>
              <a:rPr lang="en-US" sz="700" b="1" dirty="0"/>
              <a:t>run</a:t>
            </a:r>
            <a:r>
              <a:rPr lang="en-US" sz="700" dirty="0"/>
              <a:t>;</a:t>
            </a:r>
          </a:p>
          <a:p>
            <a:endParaRPr lang="en-US" sz="700" dirty="0"/>
          </a:p>
          <a:p>
            <a:r>
              <a:rPr lang="en-US" sz="700" b="1" dirty="0"/>
              <a:t>proc</a:t>
            </a:r>
            <a:r>
              <a:rPr lang="en-US" sz="700" dirty="0"/>
              <a:t> </a:t>
            </a:r>
            <a:r>
              <a:rPr lang="en-US" sz="700" b="1" dirty="0"/>
              <a:t>print</a:t>
            </a:r>
            <a:r>
              <a:rPr lang="en-US" sz="700" dirty="0"/>
              <a:t> data = </a:t>
            </a:r>
            <a:r>
              <a:rPr lang="en-US" sz="700" dirty="0" err="1"/>
              <a:t>pvalue</a:t>
            </a:r>
            <a:r>
              <a:rPr lang="en-US" sz="700" dirty="0"/>
              <a:t>;</a:t>
            </a:r>
          </a:p>
          <a:p>
            <a:r>
              <a:rPr lang="en-US" sz="700" b="1" dirty="0"/>
              <a:t>run</a:t>
            </a:r>
            <a:r>
              <a:rPr lang="en-US" sz="700" dirty="0"/>
              <a:t>;</a:t>
            </a:r>
          </a:p>
          <a:p>
            <a:br>
              <a:rPr lang="en-US" sz="300" dirty="0"/>
            </a:br>
            <a:endParaRPr lang="en-US" sz="300" dirty="0"/>
          </a:p>
          <a:p>
            <a:endParaRPr lang="en-US" sz="300" dirty="0"/>
          </a:p>
        </p:txBody>
      </p:sp>
      <p:sp>
        <p:nvSpPr>
          <p:cNvPr id="4" name="Rectangle 3">
            <a:extLst>
              <a:ext uri="{FF2B5EF4-FFF2-40B4-BE49-F238E27FC236}">
                <a16:creationId xmlns:a16="http://schemas.microsoft.com/office/drawing/2014/main" id="{EDEBE1A3-0A2A-E34F-8BBA-9326BA31A8FD}"/>
              </a:ext>
            </a:extLst>
          </p:cNvPr>
          <p:cNvSpPr/>
          <p:nvPr/>
        </p:nvSpPr>
        <p:spPr>
          <a:xfrm>
            <a:off x="124691" y="6423371"/>
            <a:ext cx="7467600" cy="276999"/>
          </a:xfrm>
          <a:prstGeom prst="rect">
            <a:avLst/>
          </a:prstGeom>
        </p:spPr>
        <p:txBody>
          <a:bodyPr wrap="square">
            <a:spAutoFit/>
          </a:bodyPr>
          <a:lstStyle/>
          <a:p>
            <a:r>
              <a:rPr lang="en-US" sz="1200" dirty="0">
                <a:hlinkClick r:id="rId2"/>
              </a:rPr>
              <a:t>https://blogs.sas.com/content/iml/2014/11/21/resampling-in-sas.html</a:t>
            </a:r>
            <a:endParaRPr lang="en-US" sz="1200" dirty="0"/>
          </a:p>
        </p:txBody>
      </p:sp>
    </p:spTree>
    <p:extLst>
      <p:ext uri="{BB962C8B-B14F-4D97-AF65-F5344CB8AC3E}">
        <p14:creationId xmlns:p14="http://schemas.microsoft.com/office/powerpoint/2010/main" val="1801138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64885-0C81-F942-8D08-8CD86B0D5D80}"/>
              </a:ext>
            </a:extLst>
          </p:cNvPr>
          <p:cNvSpPr>
            <a:spLocks noGrp="1"/>
          </p:cNvSpPr>
          <p:nvPr>
            <p:ph type="title"/>
          </p:nvPr>
        </p:nvSpPr>
        <p:spPr>
          <a:xfrm>
            <a:off x="152400" y="228600"/>
            <a:ext cx="11963400" cy="1143000"/>
          </a:xfrm>
        </p:spPr>
        <p:txBody>
          <a:bodyPr>
            <a:normAutofit/>
          </a:bodyPr>
          <a:lstStyle/>
          <a:p>
            <a:r>
              <a:rPr lang="en-US" dirty="0"/>
              <a:t>O-Ring Study</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70F75B9-9733-5A42-9643-CC43615FCB4D}"/>
                  </a:ext>
                </a:extLst>
              </p:cNvPr>
              <p:cNvSpPr txBox="1"/>
              <p:nvPr/>
            </p:nvSpPr>
            <p:spPr>
              <a:xfrm>
                <a:off x="685800" y="1524000"/>
                <a:ext cx="2281394"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𝐻𝑜</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𝑊𝑎𝑟𝑚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𝐶𝑜𝑙𝑑</m:t>
                        </m:r>
                      </m:sub>
                    </m:sSub>
                  </m:oMath>
                </a14:m>
                <a:r>
                  <a:rPr lang="en-US" dirty="0"/>
                  <a:t> = 0</a:t>
                </a:r>
              </a:p>
            </p:txBody>
          </p:sp>
        </mc:Choice>
        <mc:Fallback>
          <p:sp>
            <p:nvSpPr>
              <p:cNvPr id="3" name="TextBox 2">
                <a:extLst>
                  <a:ext uri="{FF2B5EF4-FFF2-40B4-BE49-F238E27FC236}">
                    <a16:creationId xmlns:a16="http://schemas.microsoft.com/office/drawing/2014/main" id="{070F75B9-9733-5A42-9643-CC43615FCB4D}"/>
                  </a:ext>
                </a:extLst>
              </p:cNvPr>
              <p:cNvSpPr txBox="1">
                <a:spLocks noRot="1" noChangeAspect="1" noMove="1" noResize="1" noEditPoints="1" noAdjustHandles="1" noChangeArrowheads="1" noChangeShapeType="1" noTextEdit="1"/>
              </p:cNvSpPr>
              <p:nvPr/>
            </p:nvSpPr>
            <p:spPr>
              <a:xfrm>
                <a:off x="685800" y="1524000"/>
                <a:ext cx="2281394" cy="276999"/>
              </a:xfrm>
              <a:prstGeom prst="rect">
                <a:avLst/>
              </a:prstGeom>
              <a:blipFill>
                <a:blip r:embed="rId2"/>
                <a:stretch>
                  <a:fillRect l="-2762" t="-27273" r="-4972" b="-5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8C7A2F5-C98C-194E-845C-D1D4A9804915}"/>
                  </a:ext>
                </a:extLst>
              </p:cNvPr>
              <p:cNvSpPr txBox="1"/>
              <p:nvPr/>
            </p:nvSpPr>
            <p:spPr>
              <a:xfrm>
                <a:off x="685799" y="1800999"/>
                <a:ext cx="2278765"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𝐻𝑎</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𝑊𝑎𝑟𝑚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𝐶𝑜𝑙𝑑</m:t>
                        </m:r>
                      </m:sub>
                    </m:sSub>
                  </m:oMath>
                </a14:m>
                <a:r>
                  <a:rPr lang="en-US" dirty="0"/>
                  <a:t> ≠ 0</a:t>
                </a:r>
              </a:p>
            </p:txBody>
          </p:sp>
        </mc:Choice>
        <mc:Fallback>
          <p:sp>
            <p:nvSpPr>
              <p:cNvPr id="5" name="TextBox 4">
                <a:extLst>
                  <a:ext uri="{FF2B5EF4-FFF2-40B4-BE49-F238E27FC236}">
                    <a16:creationId xmlns:a16="http://schemas.microsoft.com/office/drawing/2014/main" id="{E8C7A2F5-C98C-194E-845C-D1D4A9804915}"/>
                  </a:ext>
                </a:extLst>
              </p:cNvPr>
              <p:cNvSpPr txBox="1">
                <a:spLocks noRot="1" noChangeAspect="1" noMove="1" noResize="1" noEditPoints="1" noAdjustHandles="1" noChangeArrowheads="1" noChangeShapeType="1" noTextEdit="1"/>
              </p:cNvSpPr>
              <p:nvPr/>
            </p:nvSpPr>
            <p:spPr>
              <a:xfrm>
                <a:off x="685799" y="1800999"/>
                <a:ext cx="2278765" cy="276999"/>
              </a:xfrm>
              <a:prstGeom prst="rect">
                <a:avLst/>
              </a:prstGeom>
              <a:blipFill>
                <a:blip r:embed="rId3"/>
                <a:stretch>
                  <a:fillRect l="-2778" t="-26087" r="-5000" b="-478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DAC8AC5-7F1B-EA4F-8B15-CC5A53248932}"/>
                  </a:ext>
                </a:extLst>
              </p:cNvPr>
              <p:cNvSpPr txBox="1"/>
              <p:nvPr/>
            </p:nvSpPr>
            <p:spPr>
              <a:xfrm>
                <a:off x="685799" y="3594979"/>
                <a:ext cx="154875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𝑃𝑣𝑎𝑙𝑢𝑒</m:t>
                      </m:r>
                      <m:r>
                        <a:rPr lang="en-US" b="0" i="1" smtClean="0">
                          <a:latin typeface="Cambria Math" panose="02040503050406030204" pitchFamily="18" charset="0"/>
                        </a:rPr>
                        <m:t>:  .0088</m:t>
                      </m:r>
                    </m:oMath>
                  </m:oMathPara>
                </a14:m>
                <a:endParaRPr lang="en-US" dirty="0"/>
              </a:p>
            </p:txBody>
          </p:sp>
        </mc:Choice>
        <mc:Fallback>
          <p:sp>
            <p:nvSpPr>
              <p:cNvPr id="7" name="TextBox 6">
                <a:extLst>
                  <a:ext uri="{FF2B5EF4-FFF2-40B4-BE49-F238E27FC236}">
                    <a16:creationId xmlns:a16="http://schemas.microsoft.com/office/drawing/2014/main" id="{5DAC8AC5-7F1B-EA4F-8B15-CC5A53248932}"/>
                  </a:ext>
                </a:extLst>
              </p:cNvPr>
              <p:cNvSpPr txBox="1">
                <a:spLocks noRot="1" noChangeAspect="1" noMove="1" noResize="1" noEditPoints="1" noAdjustHandles="1" noChangeArrowheads="1" noChangeShapeType="1" noTextEdit="1"/>
              </p:cNvSpPr>
              <p:nvPr/>
            </p:nvSpPr>
            <p:spPr>
              <a:xfrm>
                <a:off x="685799" y="3594979"/>
                <a:ext cx="1548757" cy="276999"/>
              </a:xfrm>
              <a:prstGeom prst="rect">
                <a:avLst/>
              </a:prstGeom>
              <a:blipFill>
                <a:blip r:embed="rId4"/>
                <a:stretch>
                  <a:fillRect l="-2439" r="-2439" b="-391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EC18D39-585E-DC44-865F-D35C1F31C881}"/>
                  </a:ext>
                </a:extLst>
              </p:cNvPr>
              <p:cNvSpPr txBox="1"/>
              <p:nvPr/>
            </p:nvSpPr>
            <p:spPr>
              <a:xfrm>
                <a:off x="685799" y="4131796"/>
                <a:ext cx="2020553"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𝐷𝑒𝑐𝑖𝑠𝑖𝑜𝑛</m:t>
                    </m:r>
                    <m:r>
                      <a:rPr lang="en-US" b="0" i="1" smtClean="0">
                        <a:latin typeface="Cambria Math" panose="02040503050406030204" pitchFamily="18" charset="0"/>
                      </a:rPr>
                      <m:t>: </m:t>
                    </m:r>
                  </m:oMath>
                </a14:m>
                <a:r>
                  <a:rPr lang="en-US" dirty="0"/>
                  <a:t>Reject Ho</a:t>
                </a:r>
              </a:p>
            </p:txBody>
          </p:sp>
        </mc:Choice>
        <mc:Fallback>
          <p:sp>
            <p:nvSpPr>
              <p:cNvPr id="8" name="TextBox 7">
                <a:extLst>
                  <a:ext uri="{FF2B5EF4-FFF2-40B4-BE49-F238E27FC236}">
                    <a16:creationId xmlns:a16="http://schemas.microsoft.com/office/drawing/2014/main" id="{5EC18D39-585E-DC44-865F-D35C1F31C881}"/>
                  </a:ext>
                </a:extLst>
              </p:cNvPr>
              <p:cNvSpPr txBox="1">
                <a:spLocks noRot="1" noChangeAspect="1" noMove="1" noResize="1" noEditPoints="1" noAdjustHandles="1" noChangeArrowheads="1" noChangeShapeType="1" noTextEdit="1"/>
              </p:cNvSpPr>
              <p:nvPr/>
            </p:nvSpPr>
            <p:spPr>
              <a:xfrm>
                <a:off x="685799" y="4131796"/>
                <a:ext cx="2020553" cy="276999"/>
              </a:xfrm>
              <a:prstGeom prst="rect">
                <a:avLst/>
              </a:prstGeom>
              <a:blipFill>
                <a:blip r:embed="rId5"/>
                <a:stretch>
                  <a:fillRect l="-3125" t="-21739" r="-5625" b="-478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E4F8471-5768-2148-B4E1-13FCAB21CA77}"/>
                  </a:ext>
                </a:extLst>
              </p:cNvPr>
              <p:cNvSpPr txBox="1"/>
              <p:nvPr/>
            </p:nvSpPr>
            <p:spPr>
              <a:xfrm>
                <a:off x="685799" y="4610862"/>
                <a:ext cx="4343401" cy="1938992"/>
              </a:xfrm>
              <a:prstGeom prst="rect">
                <a:avLst/>
              </a:prstGeom>
              <a:noFill/>
            </p:spPr>
            <p:txBody>
              <a:bodyPr wrap="square" lIns="0" tIns="0" rIns="0" bIns="0" rtlCol="0">
                <a:spAutoFit/>
              </a:bodyPr>
              <a:lstStyle/>
              <a:p>
                <a14:m>
                  <m:oMath xmlns:m="http://schemas.openxmlformats.org/officeDocument/2006/math">
                    <m:r>
                      <a:rPr lang="en-US" b="0" i="1" smtClean="0">
                        <a:latin typeface="Cambria Math" panose="02040503050406030204" pitchFamily="18" charset="0"/>
                      </a:rPr>
                      <m:t>𝐶𝑜𝑛𝑐𝑙𝑢𝑠𝑖𝑜𝑛</m:t>
                    </m:r>
                    <m:r>
                      <a:rPr lang="en-US" b="0" i="1" smtClean="0">
                        <a:latin typeface="Cambria Math" panose="02040503050406030204" pitchFamily="18" charset="0"/>
                      </a:rPr>
                      <m:t>:</m:t>
                    </m:r>
                  </m:oMath>
                </a14:m>
                <a:r>
                  <a:rPr lang="en-US" dirty="0"/>
                  <a:t>  There is overwhelming evidence to suggest that the mean  O-Ring failures during cold weather is greater than during warm weather.  Our best estimate of the difference is 1.3 more failures during cold weather (</a:t>
                </a:r>
                <a:r>
                  <a:rPr lang="en-US" dirty="0" err="1"/>
                  <a:t>pvalue</a:t>
                </a:r>
                <a:r>
                  <a:rPr lang="en-US" dirty="0"/>
                  <a:t> = .0088 from a permutation test). </a:t>
                </a:r>
              </a:p>
            </p:txBody>
          </p:sp>
        </mc:Choice>
        <mc:Fallback>
          <p:sp>
            <p:nvSpPr>
              <p:cNvPr id="9" name="TextBox 8">
                <a:extLst>
                  <a:ext uri="{FF2B5EF4-FFF2-40B4-BE49-F238E27FC236}">
                    <a16:creationId xmlns:a16="http://schemas.microsoft.com/office/drawing/2014/main" id="{5E4F8471-5768-2148-B4E1-13FCAB21CA77}"/>
                  </a:ext>
                </a:extLst>
              </p:cNvPr>
              <p:cNvSpPr txBox="1">
                <a:spLocks noRot="1" noChangeAspect="1" noMove="1" noResize="1" noEditPoints="1" noAdjustHandles="1" noChangeArrowheads="1" noChangeShapeType="1" noTextEdit="1"/>
              </p:cNvSpPr>
              <p:nvPr/>
            </p:nvSpPr>
            <p:spPr>
              <a:xfrm>
                <a:off x="685799" y="4610862"/>
                <a:ext cx="4343401" cy="1938992"/>
              </a:xfrm>
              <a:prstGeom prst="rect">
                <a:avLst/>
              </a:prstGeom>
              <a:blipFill>
                <a:blip r:embed="rId6"/>
                <a:stretch>
                  <a:fillRect l="-3207" t="-3247" r="-4665" b="-58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B43DEE9-DD72-8A49-B03C-BA0588AF3F71}"/>
                  </a:ext>
                </a:extLst>
              </p:cNvPr>
              <p:cNvSpPr txBox="1"/>
              <p:nvPr/>
            </p:nvSpPr>
            <p:spPr>
              <a:xfrm>
                <a:off x="609600" y="2368989"/>
                <a:ext cx="192860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𝐶𝑟𝑖𝑡𝑖𝑐𝑎𝑙</m:t>
                      </m:r>
                      <m:r>
                        <a:rPr lang="en-US" b="0" i="1" smtClean="0">
                          <a:latin typeface="Cambria Math" panose="02040503050406030204" pitchFamily="18" charset="0"/>
                        </a:rPr>
                        <m:t> </m:t>
                      </m:r>
                      <m:r>
                        <a:rPr lang="en-US" b="0" i="1" smtClean="0">
                          <a:latin typeface="Cambria Math" panose="02040503050406030204" pitchFamily="18" charset="0"/>
                        </a:rPr>
                        <m:t>𝑉𝑎𝑙𝑢𝑒</m:t>
                      </m:r>
                      <m:r>
                        <a:rPr lang="en-US" b="0" i="1" smtClean="0">
                          <a:latin typeface="Cambria Math" panose="02040503050406030204" pitchFamily="18" charset="0"/>
                        </a:rPr>
                        <m:t>:</m:t>
                      </m:r>
                      <m:r>
                        <a:rPr lang="en-US" b="0" i="1" smtClean="0">
                          <a:latin typeface="Cambria Math" panose="02040503050406030204" pitchFamily="18" charset="0"/>
                        </a:rPr>
                        <m:t>𝑁𝐴</m:t>
                      </m:r>
                    </m:oMath>
                  </m:oMathPara>
                </a14:m>
                <a:endParaRPr lang="en-US" dirty="0"/>
              </a:p>
            </p:txBody>
          </p:sp>
        </mc:Choice>
        <mc:Fallback>
          <p:sp>
            <p:nvSpPr>
              <p:cNvPr id="10" name="TextBox 9">
                <a:extLst>
                  <a:ext uri="{FF2B5EF4-FFF2-40B4-BE49-F238E27FC236}">
                    <a16:creationId xmlns:a16="http://schemas.microsoft.com/office/drawing/2014/main" id="{3B43DEE9-DD72-8A49-B03C-BA0588AF3F71}"/>
                  </a:ext>
                </a:extLst>
              </p:cNvPr>
              <p:cNvSpPr txBox="1">
                <a:spLocks noRot="1" noChangeAspect="1" noMove="1" noResize="1" noEditPoints="1" noAdjustHandles="1" noChangeArrowheads="1" noChangeShapeType="1" noTextEdit="1"/>
              </p:cNvSpPr>
              <p:nvPr/>
            </p:nvSpPr>
            <p:spPr>
              <a:xfrm>
                <a:off x="609600" y="2368989"/>
                <a:ext cx="1928605" cy="276999"/>
              </a:xfrm>
              <a:prstGeom prst="rect">
                <a:avLst/>
              </a:prstGeom>
              <a:blipFill>
                <a:blip r:embed="rId7"/>
                <a:stretch>
                  <a:fillRect l="-2632" t="-4545" r="-1316" b="-40909"/>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961D698A-0673-1C4C-821E-BB09168FB344}"/>
              </a:ext>
            </a:extLst>
          </p:cNvPr>
          <p:cNvPicPr>
            <a:picLocks noChangeAspect="1"/>
          </p:cNvPicPr>
          <p:nvPr/>
        </p:nvPicPr>
        <p:blipFill>
          <a:blip r:embed="rId8"/>
          <a:stretch>
            <a:fillRect/>
          </a:stretch>
        </p:blipFill>
        <p:spPr>
          <a:xfrm>
            <a:off x="5368562" y="1627863"/>
            <a:ext cx="6305550" cy="4741160"/>
          </a:xfrm>
          <a:prstGeom prst="rect">
            <a:avLst/>
          </a:prstGeom>
        </p:spPr>
      </p:pic>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E812D1D3-07CD-C24E-8E2A-407D07BCB091}"/>
                  </a:ext>
                </a:extLst>
              </p:cNvPr>
              <p:cNvSpPr/>
              <p:nvPr/>
            </p:nvSpPr>
            <p:spPr>
              <a:xfrm>
                <a:off x="552524" y="2953645"/>
                <a:ext cx="3825599" cy="369332"/>
              </a:xfrm>
              <a:prstGeom prst="rect">
                <a:avLst/>
              </a:prstGeom>
            </p:spPr>
            <p:txBody>
              <a:bodyPr wrap="none">
                <a:spAutoFit/>
              </a:bodyPr>
              <a:lstStyle/>
              <a:p>
                <a14:m>
                  <m:oMath xmlns:m="http://schemas.openxmlformats.org/officeDocument/2006/math">
                    <m:r>
                      <a:rPr lang="en-US" i="1">
                        <a:latin typeface="Cambria Math" panose="02040503050406030204" pitchFamily="18" charset="0"/>
                      </a:rPr>
                      <m:t>𝑇𝑒𝑠𝑡</m:t>
                    </m:r>
                    <m:r>
                      <a:rPr lang="en-US" i="1">
                        <a:latin typeface="Cambria Math" panose="02040503050406030204" pitchFamily="18" charset="0"/>
                      </a:rPr>
                      <m:t> </m:t>
                    </m:r>
                    <m:r>
                      <a:rPr lang="en-US" i="1">
                        <a:latin typeface="Cambria Math" panose="02040503050406030204" pitchFamily="18" charset="0"/>
                      </a:rPr>
                      <m:t>𝑆𝑡𝑎𝑡𝑖𝑠𝑡𝑖𝑐</m:t>
                    </m:r>
                    <m:r>
                      <a:rPr lang="en-US" i="1">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𝑊𝑎𝑟𝑚</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𝐶𝑜𝑙𝑑</m:t>
                        </m:r>
                      </m:sub>
                    </m:sSub>
                  </m:oMath>
                </a14:m>
                <a:r>
                  <a:rPr lang="en-US" dirty="0"/>
                  <a:t> = -1.3</a:t>
                </a:r>
              </a:p>
            </p:txBody>
          </p:sp>
        </mc:Choice>
        <mc:Fallback>
          <p:sp>
            <p:nvSpPr>
              <p:cNvPr id="12" name="Rectangle 11">
                <a:extLst>
                  <a:ext uri="{FF2B5EF4-FFF2-40B4-BE49-F238E27FC236}">
                    <a16:creationId xmlns:a16="http://schemas.microsoft.com/office/drawing/2014/main" id="{E812D1D3-07CD-C24E-8E2A-407D07BCB091}"/>
                  </a:ext>
                </a:extLst>
              </p:cNvPr>
              <p:cNvSpPr>
                <a:spLocks noRot="1" noChangeAspect="1" noMove="1" noResize="1" noEditPoints="1" noAdjustHandles="1" noChangeArrowheads="1" noChangeShapeType="1" noTextEdit="1"/>
              </p:cNvSpPr>
              <p:nvPr/>
            </p:nvSpPr>
            <p:spPr>
              <a:xfrm>
                <a:off x="552524" y="2953645"/>
                <a:ext cx="3825599" cy="369332"/>
              </a:xfrm>
              <a:prstGeom prst="rect">
                <a:avLst/>
              </a:prstGeom>
              <a:blipFill>
                <a:blip r:embed="rId9"/>
                <a:stretch>
                  <a:fillRect t="-6667" r="-331" b="-23333"/>
                </a:stretch>
              </a:blipFill>
            </p:spPr>
            <p:txBody>
              <a:bodyPr/>
              <a:lstStyle/>
              <a:p>
                <a:r>
                  <a:rPr lang="en-US">
                    <a:noFill/>
                  </a:rPr>
                  <a:t> </a:t>
                </a:r>
              </a:p>
            </p:txBody>
          </p:sp>
        </mc:Fallback>
      </mc:AlternateContent>
    </p:spTree>
    <p:extLst>
      <p:ext uri="{BB962C8B-B14F-4D97-AF65-F5344CB8AC3E}">
        <p14:creationId xmlns:p14="http://schemas.microsoft.com/office/powerpoint/2010/main" val="1024651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64885-0C81-F942-8D08-8CD86B0D5D80}"/>
              </a:ext>
            </a:extLst>
          </p:cNvPr>
          <p:cNvSpPr>
            <a:spLocks noGrp="1"/>
          </p:cNvSpPr>
          <p:nvPr>
            <p:ph type="title"/>
          </p:nvPr>
        </p:nvSpPr>
        <p:spPr>
          <a:xfrm>
            <a:off x="152400" y="228600"/>
            <a:ext cx="11963400" cy="1143000"/>
          </a:xfrm>
        </p:spPr>
        <p:txBody>
          <a:bodyPr>
            <a:normAutofit/>
          </a:bodyPr>
          <a:lstStyle/>
          <a:p>
            <a:r>
              <a:rPr lang="en-US" dirty="0"/>
              <a:t>O-Ring Study: R CODE</a:t>
            </a:r>
          </a:p>
        </p:txBody>
      </p:sp>
      <p:sp>
        <p:nvSpPr>
          <p:cNvPr id="4" name="Rectangle 3">
            <a:extLst>
              <a:ext uri="{FF2B5EF4-FFF2-40B4-BE49-F238E27FC236}">
                <a16:creationId xmlns:a16="http://schemas.microsoft.com/office/drawing/2014/main" id="{5125F791-A37E-934A-82DC-5282531B0D11}"/>
              </a:ext>
            </a:extLst>
          </p:cNvPr>
          <p:cNvSpPr/>
          <p:nvPr/>
        </p:nvSpPr>
        <p:spPr>
          <a:xfrm>
            <a:off x="2057400" y="1752600"/>
            <a:ext cx="9296400" cy="4493538"/>
          </a:xfrm>
          <a:prstGeom prst="rect">
            <a:avLst/>
          </a:prstGeom>
        </p:spPr>
        <p:txBody>
          <a:bodyPr wrap="square">
            <a:spAutoFit/>
          </a:bodyPr>
          <a:lstStyle/>
          <a:p>
            <a:r>
              <a:rPr lang="en-US" sz="1100" dirty="0"/>
              <a:t># </a:t>
            </a:r>
            <a:r>
              <a:rPr lang="en-US" sz="1100" dirty="0" err="1"/>
              <a:t>Oring</a:t>
            </a:r>
            <a:r>
              <a:rPr lang="en-US" sz="1100" dirty="0"/>
              <a:t> R Code </a:t>
            </a:r>
            <a:r>
              <a:rPr lang="en-US" sz="1100" dirty="0" err="1"/>
              <a:t>Permuation</a:t>
            </a:r>
            <a:r>
              <a:rPr lang="en-US" sz="1100" dirty="0"/>
              <a:t> Test Example</a:t>
            </a:r>
          </a:p>
          <a:p>
            <a:endParaRPr lang="en-US" sz="1100" dirty="0"/>
          </a:p>
          <a:p>
            <a:r>
              <a:rPr lang="en-US" sz="1100" dirty="0" err="1"/>
              <a:t>Oring</a:t>
            </a:r>
            <a:r>
              <a:rPr lang="en-US" sz="1100" dirty="0"/>
              <a:t> &lt;- </a:t>
            </a:r>
            <a:r>
              <a:rPr lang="en-US" sz="1100" dirty="0" err="1"/>
              <a:t>read.csv</a:t>
            </a:r>
            <a:r>
              <a:rPr lang="en-US" sz="1100" dirty="0"/>
              <a:t>(</a:t>
            </a:r>
            <a:r>
              <a:rPr lang="en-US" sz="1100" dirty="0" err="1"/>
              <a:t>file.choose</a:t>
            </a:r>
            <a:r>
              <a:rPr lang="en-US" sz="1100" dirty="0"/>
              <a:t>(),header = TRUE); # This reads it in if you directory is set to the right folder.</a:t>
            </a:r>
          </a:p>
          <a:p>
            <a:endParaRPr lang="en-US" sz="1100" dirty="0"/>
          </a:p>
          <a:p>
            <a:r>
              <a:rPr lang="en-US" sz="1100" dirty="0" err="1"/>
              <a:t>t.test</a:t>
            </a:r>
            <a:r>
              <a:rPr lang="en-US" sz="1100" dirty="0"/>
              <a:t>(</a:t>
            </a:r>
            <a:r>
              <a:rPr lang="en-US" sz="1100" dirty="0" err="1"/>
              <a:t>Oring$Failures</a:t>
            </a:r>
            <a:r>
              <a:rPr lang="en-US" sz="1100" dirty="0"/>
              <a:t> ~ </a:t>
            </a:r>
            <a:r>
              <a:rPr lang="en-US" sz="1100" dirty="0" err="1"/>
              <a:t>Oring$Temp</a:t>
            </a:r>
            <a:r>
              <a:rPr lang="en-US" sz="1100" dirty="0"/>
              <a:t>)</a:t>
            </a:r>
          </a:p>
          <a:p>
            <a:endParaRPr lang="en-US" sz="1100" dirty="0"/>
          </a:p>
          <a:p>
            <a:r>
              <a:rPr lang="en-US" sz="1100" dirty="0" err="1"/>
              <a:t>number_of_permutations</a:t>
            </a:r>
            <a:r>
              <a:rPr lang="en-US" sz="1100" dirty="0"/>
              <a:t> = 10000;</a:t>
            </a:r>
          </a:p>
          <a:p>
            <a:r>
              <a:rPr lang="en-US" sz="1100" dirty="0" err="1"/>
              <a:t>xbarholder</a:t>
            </a:r>
            <a:r>
              <a:rPr lang="en-US" sz="1100" dirty="0"/>
              <a:t> = c();</a:t>
            </a:r>
          </a:p>
          <a:p>
            <a:r>
              <a:rPr lang="en-US" sz="1100" dirty="0"/>
              <a:t>counter = 0;</a:t>
            </a:r>
          </a:p>
          <a:p>
            <a:r>
              <a:rPr lang="en-US" sz="1100" dirty="0" err="1"/>
              <a:t>observed_diff</a:t>
            </a:r>
            <a:r>
              <a:rPr lang="en-US" sz="1100" dirty="0"/>
              <a:t> = mean(subset(</a:t>
            </a:r>
            <a:r>
              <a:rPr lang="en-US" sz="1100" dirty="0" err="1"/>
              <a:t>Oring</a:t>
            </a:r>
            <a:r>
              <a:rPr lang="en-US" sz="1100" dirty="0"/>
              <a:t>, Temp == "Warm")$Failures)-mean(subset(</a:t>
            </a:r>
            <a:r>
              <a:rPr lang="en-US" sz="1100" dirty="0" err="1"/>
              <a:t>Oring</a:t>
            </a:r>
            <a:r>
              <a:rPr lang="en-US" sz="1100" dirty="0"/>
              <a:t>, Temp == "Cool")$Failures)</a:t>
            </a:r>
          </a:p>
          <a:p>
            <a:endParaRPr lang="en-US" sz="1100" dirty="0"/>
          </a:p>
          <a:p>
            <a:r>
              <a:rPr lang="en-US" sz="1100" dirty="0"/>
              <a:t>for(</a:t>
            </a:r>
            <a:r>
              <a:rPr lang="en-US" sz="1100" dirty="0" err="1"/>
              <a:t>i</a:t>
            </a:r>
            <a:r>
              <a:rPr lang="en-US" sz="1100" dirty="0"/>
              <a:t> in 1:number_of_permutations)</a:t>
            </a:r>
          </a:p>
          <a:p>
            <a:r>
              <a:rPr lang="en-US" sz="1100" dirty="0"/>
              <a:t>{</a:t>
            </a:r>
          </a:p>
          <a:p>
            <a:r>
              <a:rPr lang="en-US" sz="1100" dirty="0"/>
              <a:t>  scramble = sample(Oring$Failures,24);</a:t>
            </a:r>
          </a:p>
          <a:p>
            <a:r>
              <a:rPr lang="en-US" sz="1100" dirty="0"/>
              <a:t>  Warm = scramble[1:20];</a:t>
            </a:r>
          </a:p>
          <a:p>
            <a:r>
              <a:rPr lang="en-US" sz="1100" dirty="0"/>
              <a:t>  Cool = scramble[21:24];</a:t>
            </a:r>
          </a:p>
          <a:p>
            <a:r>
              <a:rPr lang="en-US" sz="1100" dirty="0"/>
              <a:t>  diff = mean(Warm)-mean(Cool);</a:t>
            </a:r>
          </a:p>
          <a:p>
            <a:r>
              <a:rPr lang="en-US" sz="1100" dirty="0"/>
              <a:t>  </a:t>
            </a:r>
            <a:r>
              <a:rPr lang="en-US" sz="1100" dirty="0" err="1"/>
              <a:t>xbarholder</a:t>
            </a:r>
            <a:r>
              <a:rPr lang="en-US" sz="1100" dirty="0"/>
              <a:t>[</a:t>
            </a:r>
            <a:r>
              <a:rPr lang="en-US" sz="1100" dirty="0" err="1"/>
              <a:t>i</a:t>
            </a:r>
            <a:r>
              <a:rPr lang="en-US" sz="1100" dirty="0"/>
              <a:t>] = diff;</a:t>
            </a:r>
          </a:p>
          <a:p>
            <a:r>
              <a:rPr lang="en-US" sz="1100" dirty="0"/>
              <a:t>  if(diff &lt;= </a:t>
            </a:r>
            <a:r>
              <a:rPr lang="en-US" sz="1100" dirty="0" err="1"/>
              <a:t>observed_diff</a:t>
            </a:r>
            <a:r>
              <a:rPr lang="en-US" sz="1100" dirty="0"/>
              <a:t>)</a:t>
            </a:r>
          </a:p>
          <a:p>
            <a:r>
              <a:rPr lang="en-US" sz="1100" dirty="0"/>
              <a:t>    counter = counter + 1;</a:t>
            </a:r>
          </a:p>
          <a:p>
            <a:r>
              <a:rPr lang="en-US" sz="1100" dirty="0"/>
              <a:t>  </a:t>
            </a:r>
          </a:p>
          <a:p>
            <a:r>
              <a:rPr lang="en-US" sz="1100" dirty="0"/>
              <a:t>}</a:t>
            </a:r>
          </a:p>
          <a:p>
            <a:r>
              <a:rPr lang="en-US" sz="1100" dirty="0"/>
              <a:t>hist(</a:t>
            </a:r>
            <a:r>
              <a:rPr lang="en-US" sz="1100" dirty="0" err="1"/>
              <a:t>xbarholder</a:t>
            </a:r>
            <a:r>
              <a:rPr lang="en-US" sz="1100" dirty="0"/>
              <a:t>, col = "</a:t>
            </a:r>
            <a:r>
              <a:rPr lang="en-US" sz="1100" dirty="0" err="1"/>
              <a:t>lightblue</a:t>
            </a:r>
            <a:r>
              <a:rPr lang="en-US" sz="1100" dirty="0"/>
              <a:t>", main = "Differences Means Under Ho", </a:t>
            </a:r>
            <a:r>
              <a:rPr lang="en-US" sz="1100" dirty="0" err="1"/>
              <a:t>xlab</a:t>
            </a:r>
            <a:r>
              <a:rPr lang="en-US" sz="1100" dirty="0"/>
              <a:t> = "Diff of Means");</a:t>
            </a:r>
          </a:p>
          <a:p>
            <a:r>
              <a:rPr lang="en-US" sz="1100" dirty="0" err="1"/>
              <a:t>abline</a:t>
            </a:r>
            <a:r>
              <a:rPr lang="en-US" sz="1100" dirty="0"/>
              <a:t>(v = </a:t>
            </a:r>
            <a:r>
              <a:rPr lang="en-US" sz="1100" dirty="0" err="1"/>
              <a:t>observed_diff,col</a:t>
            </a:r>
            <a:r>
              <a:rPr lang="en-US" sz="1100" dirty="0"/>
              <a:t> = "red", </a:t>
            </a:r>
            <a:r>
              <a:rPr lang="en-US" sz="1100" dirty="0" err="1"/>
              <a:t>lwd</a:t>
            </a:r>
            <a:r>
              <a:rPr lang="en-US" sz="1100" dirty="0"/>
              <a:t> = 3);</a:t>
            </a:r>
          </a:p>
          <a:p>
            <a:r>
              <a:rPr lang="en-US" sz="1100" dirty="0" err="1"/>
              <a:t>pvalue</a:t>
            </a:r>
            <a:r>
              <a:rPr lang="en-US" sz="1100" dirty="0"/>
              <a:t> = counter / </a:t>
            </a:r>
            <a:r>
              <a:rPr lang="en-US" sz="1100" dirty="0" err="1"/>
              <a:t>number_of_permutations</a:t>
            </a:r>
            <a:r>
              <a:rPr lang="en-US" sz="1100" dirty="0"/>
              <a:t>;</a:t>
            </a:r>
          </a:p>
          <a:p>
            <a:r>
              <a:rPr lang="en-US" sz="1100" dirty="0" err="1"/>
              <a:t>pvalue</a:t>
            </a:r>
            <a:endParaRPr lang="en-US" sz="1100" dirty="0"/>
          </a:p>
        </p:txBody>
      </p:sp>
    </p:spTree>
    <p:extLst>
      <p:ext uri="{BB962C8B-B14F-4D97-AF65-F5344CB8AC3E}">
        <p14:creationId xmlns:p14="http://schemas.microsoft.com/office/powerpoint/2010/main" val="405752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64885-0C81-F942-8D08-8CD86B0D5D80}"/>
              </a:ext>
            </a:extLst>
          </p:cNvPr>
          <p:cNvSpPr>
            <a:spLocks noGrp="1"/>
          </p:cNvSpPr>
          <p:nvPr>
            <p:ph type="title"/>
          </p:nvPr>
        </p:nvSpPr>
        <p:spPr>
          <a:xfrm>
            <a:off x="152400" y="228600"/>
            <a:ext cx="11963400" cy="1143000"/>
          </a:xfrm>
        </p:spPr>
        <p:txBody>
          <a:bodyPr>
            <a:normAutofit/>
          </a:bodyPr>
          <a:lstStyle/>
          <a:p>
            <a:r>
              <a:rPr lang="en-US" dirty="0"/>
              <a:t>O-Ring Study</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70F75B9-9733-5A42-9643-CC43615FCB4D}"/>
                  </a:ext>
                </a:extLst>
              </p:cNvPr>
              <p:cNvSpPr txBox="1"/>
              <p:nvPr/>
            </p:nvSpPr>
            <p:spPr>
              <a:xfrm>
                <a:off x="685800" y="1524000"/>
                <a:ext cx="2281394"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𝐻𝑜</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𝑊𝑎𝑟𝑚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𝐶𝑜𝑙𝑑</m:t>
                        </m:r>
                      </m:sub>
                    </m:sSub>
                  </m:oMath>
                </a14:m>
                <a:r>
                  <a:rPr lang="en-US" dirty="0"/>
                  <a:t> = 0</a:t>
                </a:r>
              </a:p>
            </p:txBody>
          </p:sp>
        </mc:Choice>
        <mc:Fallback>
          <p:sp>
            <p:nvSpPr>
              <p:cNvPr id="3" name="TextBox 2">
                <a:extLst>
                  <a:ext uri="{FF2B5EF4-FFF2-40B4-BE49-F238E27FC236}">
                    <a16:creationId xmlns:a16="http://schemas.microsoft.com/office/drawing/2014/main" id="{070F75B9-9733-5A42-9643-CC43615FCB4D}"/>
                  </a:ext>
                </a:extLst>
              </p:cNvPr>
              <p:cNvSpPr txBox="1">
                <a:spLocks noRot="1" noChangeAspect="1" noMove="1" noResize="1" noEditPoints="1" noAdjustHandles="1" noChangeArrowheads="1" noChangeShapeType="1" noTextEdit="1"/>
              </p:cNvSpPr>
              <p:nvPr/>
            </p:nvSpPr>
            <p:spPr>
              <a:xfrm>
                <a:off x="685800" y="1524000"/>
                <a:ext cx="2281394" cy="276999"/>
              </a:xfrm>
              <a:prstGeom prst="rect">
                <a:avLst/>
              </a:prstGeom>
              <a:blipFill>
                <a:blip r:embed="rId2"/>
                <a:stretch>
                  <a:fillRect l="-2762" t="-27273" r="-4972" b="-5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8C7A2F5-C98C-194E-845C-D1D4A9804915}"/>
                  </a:ext>
                </a:extLst>
              </p:cNvPr>
              <p:cNvSpPr txBox="1"/>
              <p:nvPr/>
            </p:nvSpPr>
            <p:spPr>
              <a:xfrm>
                <a:off x="685799" y="1800999"/>
                <a:ext cx="2278765"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𝐻𝑎</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𝑊𝑎𝑟𝑚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𝐶𝑜𝑙𝑑</m:t>
                        </m:r>
                      </m:sub>
                    </m:sSub>
                  </m:oMath>
                </a14:m>
                <a:r>
                  <a:rPr lang="en-US" dirty="0"/>
                  <a:t> ≠ 0</a:t>
                </a:r>
              </a:p>
            </p:txBody>
          </p:sp>
        </mc:Choice>
        <mc:Fallback>
          <p:sp>
            <p:nvSpPr>
              <p:cNvPr id="5" name="TextBox 4">
                <a:extLst>
                  <a:ext uri="{FF2B5EF4-FFF2-40B4-BE49-F238E27FC236}">
                    <a16:creationId xmlns:a16="http://schemas.microsoft.com/office/drawing/2014/main" id="{E8C7A2F5-C98C-194E-845C-D1D4A9804915}"/>
                  </a:ext>
                </a:extLst>
              </p:cNvPr>
              <p:cNvSpPr txBox="1">
                <a:spLocks noRot="1" noChangeAspect="1" noMove="1" noResize="1" noEditPoints="1" noAdjustHandles="1" noChangeArrowheads="1" noChangeShapeType="1" noTextEdit="1"/>
              </p:cNvSpPr>
              <p:nvPr/>
            </p:nvSpPr>
            <p:spPr>
              <a:xfrm>
                <a:off x="685799" y="1800999"/>
                <a:ext cx="2278765" cy="276999"/>
              </a:xfrm>
              <a:prstGeom prst="rect">
                <a:avLst/>
              </a:prstGeom>
              <a:blipFill>
                <a:blip r:embed="rId3"/>
                <a:stretch>
                  <a:fillRect l="-2778" t="-26087" r="-5000" b="-478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DAC8AC5-7F1B-EA4F-8B15-CC5A53248932}"/>
                  </a:ext>
                </a:extLst>
              </p:cNvPr>
              <p:cNvSpPr txBox="1"/>
              <p:nvPr/>
            </p:nvSpPr>
            <p:spPr>
              <a:xfrm>
                <a:off x="685799" y="3594979"/>
                <a:ext cx="142051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𝑃𝑣𝑎𝑙𝑢𝑒</m:t>
                      </m:r>
                      <m:r>
                        <a:rPr lang="en-US" b="0" i="1" smtClean="0">
                          <a:latin typeface="Cambria Math" panose="02040503050406030204" pitchFamily="18" charset="0"/>
                        </a:rPr>
                        <m:t>:  .009</m:t>
                      </m:r>
                    </m:oMath>
                  </m:oMathPara>
                </a14:m>
                <a:endParaRPr lang="en-US" dirty="0"/>
              </a:p>
            </p:txBody>
          </p:sp>
        </mc:Choice>
        <mc:Fallback>
          <p:sp>
            <p:nvSpPr>
              <p:cNvPr id="7" name="TextBox 6">
                <a:extLst>
                  <a:ext uri="{FF2B5EF4-FFF2-40B4-BE49-F238E27FC236}">
                    <a16:creationId xmlns:a16="http://schemas.microsoft.com/office/drawing/2014/main" id="{5DAC8AC5-7F1B-EA4F-8B15-CC5A53248932}"/>
                  </a:ext>
                </a:extLst>
              </p:cNvPr>
              <p:cNvSpPr txBox="1">
                <a:spLocks noRot="1" noChangeAspect="1" noMove="1" noResize="1" noEditPoints="1" noAdjustHandles="1" noChangeArrowheads="1" noChangeShapeType="1" noTextEdit="1"/>
              </p:cNvSpPr>
              <p:nvPr/>
            </p:nvSpPr>
            <p:spPr>
              <a:xfrm>
                <a:off x="685799" y="3594979"/>
                <a:ext cx="1420517" cy="276999"/>
              </a:xfrm>
              <a:prstGeom prst="rect">
                <a:avLst/>
              </a:prstGeom>
              <a:blipFill>
                <a:blip r:embed="rId4"/>
                <a:stretch>
                  <a:fillRect l="-2655" r="-1770" b="-391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EC18D39-585E-DC44-865F-D35C1F31C881}"/>
                  </a:ext>
                </a:extLst>
              </p:cNvPr>
              <p:cNvSpPr txBox="1"/>
              <p:nvPr/>
            </p:nvSpPr>
            <p:spPr>
              <a:xfrm>
                <a:off x="685799" y="4131796"/>
                <a:ext cx="2020553"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𝐷𝑒𝑐𝑖𝑠𝑖𝑜𝑛</m:t>
                    </m:r>
                    <m:r>
                      <a:rPr lang="en-US" b="0" i="1" smtClean="0">
                        <a:latin typeface="Cambria Math" panose="02040503050406030204" pitchFamily="18" charset="0"/>
                      </a:rPr>
                      <m:t>: </m:t>
                    </m:r>
                  </m:oMath>
                </a14:m>
                <a:r>
                  <a:rPr lang="en-US" dirty="0"/>
                  <a:t>Reject Ho</a:t>
                </a:r>
              </a:p>
            </p:txBody>
          </p:sp>
        </mc:Choice>
        <mc:Fallback>
          <p:sp>
            <p:nvSpPr>
              <p:cNvPr id="8" name="TextBox 7">
                <a:extLst>
                  <a:ext uri="{FF2B5EF4-FFF2-40B4-BE49-F238E27FC236}">
                    <a16:creationId xmlns:a16="http://schemas.microsoft.com/office/drawing/2014/main" id="{5EC18D39-585E-DC44-865F-D35C1F31C881}"/>
                  </a:ext>
                </a:extLst>
              </p:cNvPr>
              <p:cNvSpPr txBox="1">
                <a:spLocks noRot="1" noChangeAspect="1" noMove="1" noResize="1" noEditPoints="1" noAdjustHandles="1" noChangeArrowheads="1" noChangeShapeType="1" noTextEdit="1"/>
              </p:cNvSpPr>
              <p:nvPr/>
            </p:nvSpPr>
            <p:spPr>
              <a:xfrm>
                <a:off x="685799" y="4131796"/>
                <a:ext cx="2020553" cy="276999"/>
              </a:xfrm>
              <a:prstGeom prst="rect">
                <a:avLst/>
              </a:prstGeom>
              <a:blipFill>
                <a:blip r:embed="rId5"/>
                <a:stretch>
                  <a:fillRect l="-3125" t="-21739" r="-5625" b="-478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E4F8471-5768-2148-B4E1-13FCAB21CA77}"/>
                  </a:ext>
                </a:extLst>
              </p:cNvPr>
              <p:cNvSpPr txBox="1"/>
              <p:nvPr/>
            </p:nvSpPr>
            <p:spPr>
              <a:xfrm>
                <a:off x="685799" y="4610862"/>
                <a:ext cx="4343401" cy="1938992"/>
              </a:xfrm>
              <a:prstGeom prst="rect">
                <a:avLst/>
              </a:prstGeom>
              <a:noFill/>
            </p:spPr>
            <p:txBody>
              <a:bodyPr wrap="square" lIns="0" tIns="0" rIns="0" bIns="0" rtlCol="0">
                <a:spAutoFit/>
              </a:bodyPr>
              <a:lstStyle/>
              <a:p>
                <a14:m>
                  <m:oMath xmlns:m="http://schemas.openxmlformats.org/officeDocument/2006/math">
                    <m:r>
                      <a:rPr lang="en-US" b="0" i="1" smtClean="0">
                        <a:latin typeface="Cambria Math" panose="02040503050406030204" pitchFamily="18" charset="0"/>
                      </a:rPr>
                      <m:t>𝐶𝑜𝑛𝑐𝑙𝑢𝑠𝑖𝑜𝑛</m:t>
                    </m:r>
                    <m:r>
                      <a:rPr lang="en-US" b="0" i="1" smtClean="0">
                        <a:latin typeface="Cambria Math" panose="02040503050406030204" pitchFamily="18" charset="0"/>
                      </a:rPr>
                      <m:t>:</m:t>
                    </m:r>
                  </m:oMath>
                </a14:m>
                <a:r>
                  <a:rPr lang="en-US" dirty="0"/>
                  <a:t>  There is overwhelming evidence to suggest that the mean  O-Ring failures during cold weather is greater than during warm weather.  Our best estimate of the difference is 1.3 more failures during cold weather (</a:t>
                </a:r>
                <a:r>
                  <a:rPr lang="en-US" dirty="0" err="1"/>
                  <a:t>pvalue</a:t>
                </a:r>
                <a:r>
                  <a:rPr lang="en-US" dirty="0"/>
                  <a:t> = .009 from a permutation test). </a:t>
                </a:r>
              </a:p>
            </p:txBody>
          </p:sp>
        </mc:Choice>
        <mc:Fallback>
          <p:sp>
            <p:nvSpPr>
              <p:cNvPr id="9" name="TextBox 8">
                <a:extLst>
                  <a:ext uri="{FF2B5EF4-FFF2-40B4-BE49-F238E27FC236}">
                    <a16:creationId xmlns:a16="http://schemas.microsoft.com/office/drawing/2014/main" id="{5E4F8471-5768-2148-B4E1-13FCAB21CA77}"/>
                  </a:ext>
                </a:extLst>
              </p:cNvPr>
              <p:cNvSpPr txBox="1">
                <a:spLocks noRot="1" noChangeAspect="1" noMove="1" noResize="1" noEditPoints="1" noAdjustHandles="1" noChangeArrowheads="1" noChangeShapeType="1" noTextEdit="1"/>
              </p:cNvSpPr>
              <p:nvPr/>
            </p:nvSpPr>
            <p:spPr>
              <a:xfrm>
                <a:off x="685799" y="4610862"/>
                <a:ext cx="4343401" cy="1938992"/>
              </a:xfrm>
              <a:prstGeom prst="rect">
                <a:avLst/>
              </a:prstGeom>
              <a:blipFill>
                <a:blip r:embed="rId6"/>
                <a:stretch>
                  <a:fillRect l="-3207" t="-3247" r="-4665" b="-58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B43DEE9-DD72-8A49-B03C-BA0588AF3F71}"/>
                  </a:ext>
                </a:extLst>
              </p:cNvPr>
              <p:cNvSpPr txBox="1"/>
              <p:nvPr/>
            </p:nvSpPr>
            <p:spPr>
              <a:xfrm>
                <a:off x="609600" y="2368989"/>
                <a:ext cx="192860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𝐶𝑟𝑖𝑡𝑖𝑐𝑎𝑙</m:t>
                      </m:r>
                      <m:r>
                        <a:rPr lang="en-US" b="0" i="1" smtClean="0">
                          <a:latin typeface="Cambria Math" panose="02040503050406030204" pitchFamily="18" charset="0"/>
                        </a:rPr>
                        <m:t> </m:t>
                      </m:r>
                      <m:r>
                        <a:rPr lang="en-US" b="0" i="1" smtClean="0">
                          <a:latin typeface="Cambria Math" panose="02040503050406030204" pitchFamily="18" charset="0"/>
                        </a:rPr>
                        <m:t>𝑉𝑎𝑙𝑢𝑒</m:t>
                      </m:r>
                      <m:r>
                        <a:rPr lang="en-US" b="0" i="1" smtClean="0">
                          <a:latin typeface="Cambria Math" panose="02040503050406030204" pitchFamily="18" charset="0"/>
                        </a:rPr>
                        <m:t>:</m:t>
                      </m:r>
                      <m:r>
                        <a:rPr lang="en-US" b="0" i="1" smtClean="0">
                          <a:latin typeface="Cambria Math" panose="02040503050406030204" pitchFamily="18" charset="0"/>
                        </a:rPr>
                        <m:t>𝑁𝐴</m:t>
                      </m:r>
                    </m:oMath>
                  </m:oMathPara>
                </a14:m>
                <a:endParaRPr lang="en-US" dirty="0"/>
              </a:p>
            </p:txBody>
          </p:sp>
        </mc:Choice>
        <mc:Fallback>
          <p:sp>
            <p:nvSpPr>
              <p:cNvPr id="10" name="TextBox 9">
                <a:extLst>
                  <a:ext uri="{FF2B5EF4-FFF2-40B4-BE49-F238E27FC236}">
                    <a16:creationId xmlns:a16="http://schemas.microsoft.com/office/drawing/2014/main" id="{3B43DEE9-DD72-8A49-B03C-BA0588AF3F71}"/>
                  </a:ext>
                </a:extLst>
              </p:cNvPr>
              <p:cNvSpPr txBox="1">
                <a:spLocks noRot="1" noChangeAspect="1" noMove="1" noResize="1" noEditPoints="1" noAdjustHandles="1" noChangeArrowheads="1" noChangeShapeType="1" noTextEdit="1"/>
              </p:cNvSpPr>
              <p:nvPr/>
            </p:nvSpPr>
            <p:spPr>
              <a:xfrm>
                <a:off x="609600" y="2368989"/>
                <a:ext cx="1928605" cy="276999"/>
              </a:xfrm>
              <a:prstGeom prst="rect">
                <a:avLst/>
              </a:prstGeom>
              <a:blipFill>
                <a:blip r:embed="rId7"/>
                <a:stretch>
                  <a:fillRect l="-2632" t="-4545" r="-1316" b="-409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E812D1D3-07CD-C24E-8E2A-407D07BCB091}"/>
                  </a:ext>
                </a:extLst>
              </p:cNvPr>
              <p:cNvSpPr/>
              <p:nvPr/>
            </p:nvSpPr>
            <p:spPr>
              <a:xfrm>
                <a:off x="552524" y="2953645"/>
                <a:ext cx="3825599" cy="369332"/>
              </a:xfrm>
              <a:prstGeom prst="rect">
                <a:avLst/>
              </a:prstGeom>
            </p:spPr>
            <p:txBody>
              <a:bodyPr wrap="none">
                <a:spAutoFit/>
              </a:bodyPr>
              <a:lstStyle/>
              <a:p>
                <a14:m>
                  <m:oMath xmlns:m="http://schemas.openxmlformats.org/officeDocument/2006/math">
                    <m:r>
                      <a:rPr lang="en-US" i="1">
                        <a:latin typeface="Cambria Math" panose="02040503050406030204" pitchFamily="18" charset="0"/>
                      </a:rPr>
                      <m:t>𝑇𝑒𝑠𝑡</m:t>
                    </m:r>
                    <m:r>
                      <a:rPr lang="en-US" i="1">
                        <a:latin typeface="Cambria Math" panose="02040503050406030204" pitchFamily="18" charset="0"/>
                      </a:rPr>
                      <m:t> </m:t>
                    </m:r>
                    <m:r>
                      <a:rPr lang="en-US" i="1">
                        <a:latin typeface="Cambria Math" panose="02040503050406030204" pitchFamily="18" charset="0"/>
                      </a:rPr>
                      <m:t>𝑆𝑡𝑎𝑡𝑖𝑠𝑡𝑖𝑐</m:t>
                    </m:r>
                    <m:r>
                      <a:rPr lang="en-US" i="1">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𝑊𝑎𝑟𝑚</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𝐶𝑜𝑙𝑑</m:t>
                        </m:r>
                      </m:sub>
                    </m:sSub>
                  </m:oMath>
                </a14:m>
                <a:r>
                  <a:rPr lang="en-US" dirty="0"/>
                  <a:t> = -1.3</a:t>
                </a:r>
              </a:p>
            </p:txBody>
          </p:sp>
        </mc:Choice>
        <mc:Fallback>
          <p:sp>
            <p:nvSpPr>
              <p:cNvPr id="12" name="Rectangle 11">
                <a:extLst>
                  <a:ext uri="{FF2B5EF4-FFF2-40B4-BE49-F238E27FC236}">
                    <a16:creationId xmlns:a16="http://schemas.microsoft.com/office/drawing/2014/main" id="{E812D1D3-07CD-C24E-8E2A-407D07BCB091}"/>
                  </a:ext>
                </a:extLst>
              </p:cNvPr>
              <p:cNvSpPr>
                <a:spLocks noRot="1" noChangeAspect="1" noMove="1" noResize="1" noEditPoints="1" noAdjustHandles="1" noChangeArrowheads="1" noChangeShapeType="1" noTextEdit="1"/>
              </p:cNvSpPr>
              <p:nvPr/>
            </p:nvSpPr>
            <p:spPr>
              <a:xfrm>
                <a:off x="552524" y="2953645"/>
                <a:ext cx="3825599" cy="369332"/>
              </a:xfrm>
              <a:prstGeom prst="rect">
                <a:avLst/>
              </a:prstGeom>
              <a:blipFill>
                <a:blip r:embed="rId8"/>
                <a:stretch>
                  <a:fillRect t="-6667" r="-331" b="-2333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D32ED608-C8C7-2349-8F9C-2DD36D43B11C}"/>
              </a:ext>
            </a:extLst>
          </p:cNvPr>
          <p:cNvPicPr>
            <a:picLocks noChangeAspect="1"/>
          </p:cNvPicPr>
          <p:nvPr/>
        </p:nvPicPr>
        <p:blipFill>
          <a:blip r:embed="rId9"/>
          <a:stretch>
            <a:fillRect/>
          </a:stretch>
        </p:blipFill>
        <p:spPr>
          <a:xfrm>
            <a:off x="6150165" y="1556304"/>
            <a:ext cx="5105400" cy="5150984"/>
          </a:xfrm>
          <a:prstGeom prst="rect">
            <a:avLst/>
          </a:prstGeom>
        </p:spPr>
      </p:pic>
    </p:spTree>
    <p:extLst>
      <p:ext uri="{BB962C8B-B14F-4D97-AF65-F5344CB8AC3E}">
        <p14:creationId xmlns:p14="http://schemas.microsoft.com/office/powerpoint/2010/main" val="1141158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a:xfrm>
            <a:off x="914400" y="1676400"/>
            <a:ext cx="10363200" cy="900546"/>
          </a:xfrm>
        </p:spPr>
        <p:txBody>
          <a:bodyPr>
            <a:normAutofit/>
          </a:bodyPr>
          <a:lstStyle/>
          <a:p>
            <a:r>
              <a:rPr lang="en-US" dirty="0"/>
              <a:t>Example: Exam Prep</a:t>
            </a:r>
          </a:p>
        </p:txBody>
      </p:sp>
      <p:sp>
        <p:nvSpPr>
          <p:cNvPr id="5" name="Subtitle 4">
            <a:extLst>
              <a:ext uri="{FF2B5EF4-FFF2-40B4-BE49-F238E27FC236}">
                <a16:creationId xmlns:a16="http://schemas.microsoft.com/office/drawing/2014/main" id="{BC70345B-CBBF-4A4A-BE6F-F800145B6FC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210522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2086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a:xfrm>
            <a:off x="914400" y="1676400"/>
            <a:ext cx="10363200" cy="900546"/>
          </a:xfrm>
        </p:spPr>
        <p:txBody>
          <a:bodyPr>
            <a:normAutofit/>
          </a:bodyPr>
          <a:lstStyle/>
          <a:p>
            <a:r>
              <a:rPr lang="en-US" dirty="0"/>
              <a:t>The “Exact” Test</a:t>
            </a:r>
          </a:p>
        </p:txBody>
      </p:sp>
      <p:sp>
        <p:nvSpPr>
          <p:cNvPr id="5" name="Subtitle 4">
            <a:extLst>
              <a:ext uri="{FF2B5EF4-FFF2-40B4-BE49-F238E27FC236}">
                <a16:creationId xmlns:a16="http://schemas.microsoft.com/office/drawing/2014/main" id="{BC70345B-CBBF-4A4A-BE6F-F800145B6FC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80357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 Preparation</a:t>
            </a:r>
          </a:p>
        </p:txBody>
      </p:sp>
      <p:graphicFrame>
        <p:nvGraphicFramePr>
          <p:cNvPr id="4" name="Table 3"/>
          <p:cNvGraphicFramePr>
            <a:graphicFrameLocks noGrp="1"/>
          </p:cNvGraphicFramePr>
          <p:nvPr/>
        </p:nvGraphicFramePr>
        <p:xfrm>
          <a:off x="1705399" y="3782140"/>
          <a:ext cx="6540843" cy="2973705"/>
        </p:xfrm>
        <a:graphic>
          <a:graphicData uri="http://schemas.openxmlformats.org/drawingml/2006/table">
            <a:tbl>
              <a:tblPr>
                <a:tableStyleId>{5C22544A-7EE6-4342-B048-85BDC9FD1C3A}</a:tableStyleId>
              </a:tblPr>
              <a:tblGrid>
                <a:gridCol w="3257596">
                  <a:extLst>
                    <a:ext uri="{9D8B030D-6E8A-4147-A177-3AD203B41FA5}">
                      <a16:colId xmlns:a16="http://schemas.microsoft.com/office/drawing/2014/main" val="20000"/>
                    </a:ext>
                  </a:extLst>
                </a:gridCol>
                <a:gridCol w="3283247">
                  <a:extLst>
                    <a:ext uri="{9D8B030D-6E8A-4147-A177-3AD203B41FA5}">
                      <a16:colId xmlns:a16="http://schemas.microsoft.com/office/drawing/2014/main" val="20001"/>
                    </a:ext>
                  </a:extLst>
                </a:gridCol>
              </a:tblGrid>
              <a:tr h="190500">
                <a:tc>
                  <a:txBody>
                    <a:bodyPr/>
                    <a:lstStyle/>
                    <a:p>
                      <a:pPr algn="ctr" fontAlgn="b"/>
                      <a:r>
                        <a:rPr lang="en-US" sz="3200" u="none" strike="noStrike" dirty="0">
                          <a:effectLst/>
                        </a:rPr>
                        <a:t>New Method</a:t>
                      </a:r>
                      <a:endParaRPr lang="en-US" sz="3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3200" u="none" strike="noStrike" dirty="0">
                          <a:effectLst/>
                        </a:rPr>
                        <a:t>Traditional Method</a:t>
                      </a:r>
                      <a:endParaRPr lang="en-US" sz="3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190500">
                <a:tc>
                  <a:txBody>
                    <a:bodyPr/>
                    <a:lstStyle/>
                    <a:p>
                      <a:pPr algn="ctr" fontAlgn="b"/>
                      <a:r>
                        <a:rPr lang="en-US" sz="3200" u="none" strike="noStrike" dirty="0">
                          <a:effectLst/>
                        </a:rPr>
                        <a:t>37</a:t>
                      </a:r>
                      <a:endParaRPr lang="en-US" sz="3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3200" u="none" strike="noStrike" dirty="0">
                          <a:effectLst/>
                        </a:rPr>
                        <a:t>23</a:t>
                      </a:r>
                      <a:endParaRPr lang="en-US" sz="3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190500">
                <a:tc>
                  <a:txBody>
                    <a:bodyPr/>
                    <a:lstStyle/>
                    <a:p>
                      <a:pPr algn="ctr" fontAlgn="b"/>
                      <a:r>
                        <a:rPr lang="en-US" sz="3200" u="none" strike="noStrike" dirty="0">
                          <a:effectLst/>
                        </a:rPr>
                        <a:t>49</a:t>
                      </a:r>
                      <a:endParaRPr lang="en-US" sz="3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3200" u="none" strike="noStrike" dirty="0">
                          <a:effectLst/>
                        </a:rPr>
                        <a:t>31</a:t>
                      </a:r>
                      <a:endParaRPr lang="en-US" sz="3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190500">
                <a:tc>
                  <a:txBody>
                    <a:bodyPr/>
                    <a:lstStyle/>
                    <a:p>
                      <a:pPr algn="ctr" fontAlgn="b"/>
                      <a:r>
                        <a:rPr lang="en-US" sz="3200" u="none" strike="noStrike" dirty="0">
                          <a:effectLst/>
                        </a:rPr>
                        <a:t>55</a:t>
                      </a:r>
                      <a:endParaRPr lang="en-US" sz="3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3200" u="none" strike="noStrike" dirty="0">
                          <a:effectLst/>
                        </a:rPr>
                        <a:t>46</a:t>
                      </a:r>
                      <a:endParaRPr lang="en-US" sz="3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190500">
                <a:tc>
                  <a:txBody>
                    <a:bodyPr/>
                    <a:lstStyle/>
                    <a:p>
                      <a:pPr algn="ctr" fontAlgn="b"/>
                      <a:r>
                        <a:rPr lang="en-US" sz="3200" b="0" i="0" u="none" strike="noStrike" dirty="0">
                          <a:solidFill>
                            <a:srgbClr val="000000"/>
                          </a:solidFill>
                          <a:effectLst/>
                          <a:latin typeface="Calibri" panose="020F0502020204030204" pitchFamily="34" charset="0"/>
                        </a:rPr>
                        <a:t>77</a:t>
                      </a:r>
                    </a:p>
                  </a:txBody>
                  <a:tcPr marL="9525" marR="9525" marT="9525" marB="0" anchor="b"/>
                </a:tc>
                <a:tc>
                  <a:txBody>
                    <a:bodyPr/>
                    <a:lstStyle/>
                    <a:p>
                      <a:pPr algn="ctr" fontAlgn="b"/>
                      <a:endParaRPr lang="en-US" sz="3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bl>
          </a:graphicData>
        </a:graphic>
      </p:graphicFrame>
      <p:sp>
        <p:nvSpPr>
          <p:cNvPr id="5" name="TextBox 4"/>
          <p:cNvSpPr txBox="1"/>
          <p:nvPr/>
        </p:nvSpPr>
        <p:spPr>
          <a:xfrm>
            <a:off x="1409252" y="1882588"/>
            <a:ext cx="9703397" cy="1754326"/>
          </a:xfrm>
          <a:prstGeom prst="rect">
            <a:avLst/>
          </a:prstGeom>
          <a:noFill/>
        </p:spPr>
        <p:txBody>
          <a:bodyPr wrap="square" rtlCol="0">
            <a:spAutoFit/>
          </a:bodyPr>
          <a:lstStyle/>
          <a:p>
            <a:pPr marL="285750" indent="-285750">
              <a:buFont typeface="Arial" charset="0"/>
              <a:buChar char="•"/>
            </a:pPr>
            <a:r>
              <a:rPr lang="en-US" dirty="0">
                <a:solidFill>
                  <a:prstClr val="black"/>
                </a:solidFill>
              </a:rPr>
              <a:t>IBM gives each employee in the marketing department technical training</a:t>
            </a:r>
          </a:p>
          <a:p>
            <a:pPr marL="285750" indent="-285750">
              <a:buFont typeface="Arial" charset="0"/>
              <a:buChar char="•"/>
            </a:pPr>
            <a:r>
              <a:rPr lang="en-US" dirty="0">
                <a:solidFill>
                  <a:prstClr val="black"/>
                </a:solidFill>
              </a:rPr>
              <a:t>Based on further testing, it appears the traditional training method isn’t effective</a:t>
            </a:r>
          </a:p>
          <a:p>
            <a:pPr marL="285750" indent="-285750">
              <a:buFont typeface="Arial" charset="0"/>
              <a:buChar char="•"/>
            </a:pPr>
            <a:r>
              <a:rPr lang="en-US" dirty="0">
                <a:solidFill>
                  <a:prstClr val="black"/>
                </a:solidFill>
              </a:rPr>
              <a:t>Hence, a new training method is developed</a:t>
            </a:r>
          </a:p>
          <a:p>
            <a:pPr marL="285750" indent="-285750">
              <a:buFont typeface="Arial" charset="0"/>
              <a:buChar char="•"/>
            </a:pPr>
            <a:r>
              <a:rPr lang="en-US" dirty="0">
                <a:solidFill>
                  <a:prstClr val="black"/>
                </a:solidFill>
              </a:rPr>
              <a:t>Below are the test scores of 4 individuals who just finished the “New Method” and the last 3 test scores from employees trained via the “Traditional Method” course</a:t>
            </a:r>
          </a:p>
          <a:p>
            <a:pPr marL="285750" indent="-285750">
              <a:buFont typeface="Arial" charset="0"/>
              <a:buChar char="•"/>
            </a:pPr>
            <a:r>
              <a:rPr lang="en-US" dirty="0">
                <a:solidFill>
                  <a:prstClr val="black"/>
                </a:solidFill>
              </a:rPr>
              <a:t>Is there evidence to suggest that the “New Method” increases test scores?  </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7330" y="3782140"/>
            <a:ext cx="2038350"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7116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2706976" y="2413043"/>
            <a:ext cx="4045171" cy="3049341"/>
          </a:xfrm>
          <a:prstGeom prst="rect">
            <a:avLst/>
          </a:prstGeom>
        </p:spPr>
      </p:pic>
      <p:pic>
        <p:nvPicPr>
          <p:cNvPr id="11" name="Picture 10"/>
          <p:cNvPicPr>
            <a:picLocks noChangeAspect="1"/>
          </p:cNvPicPr>
          <p:nvPr/>
        </p:nvPicPr>
        <p:blipFill>
          <a:blip r:embed="rId3"/>
          <a:stretch>
            <a:fillRect/>
          </a:stretch>
        </p:blipFill>
        <p:spPr>
          <a:xfrm>
            <a:off x="6827645" y="2419816"/>
            <a:ext cx="5161393" cy="2933510"/>
          </a:xfrm>
          <a:prstGeom prst="rect">
            <a:avLst/>
          </a:prstGeom>
        </p:spPr>
      </p:pic>
      <p:sp>
        <p:nvSpPr>
          <p:cNvPr id="12" name="TextBox 11"/>
          <p:cNvSpPr txBox="1"/>
          <p:nvPr/>
        </p:nvSpPr>
        <p:spPr>
          <a:xfrm>
            <a:off x="593128" y="5642817"/>
            <a:ext cx="11201400" cy="646331"/>
          </a:xfrm>
          <a:prstGeom prst="rect">
            <a:avLst/>
          </a:prstGeom>
          <a:noFill/>
        </p:spPr>
        <p:txBody>
          <a:bodyPr wrap="square" rtlCol="0">
            <a:spAutoFit/>
          </a:bodyPr>
          <a:lstStyle/>
          <a:p>
            <a:r>
              <a:rPr lang="en-US" dirty="0">
                <a:solidFill>
                  <a:prstClr val="black"/>
                </a:solidFill>
              </a:rPr>
              <a:t>Since the standard deviations appear (visual check) to be different and the sample sizes are both different and exceptionally small, the t-test was not deemed appropriate and the nonparametric rank sum test was performed. </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584" y="2131647"/>
            <a:ext cx="2038350"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itle 1"/>
          <p:cNvSpPr>
            <a:spLocks noGrp="1"/>
          </p:cNvSpPr>
          <p:nvPr>
            <p:ph type="title"/>
          </p:nvPr>
        </p:nvSpPr>
        <p:spPr>
          <a:xfrm>
            <a:off x="1097280" y="286605"/>
            <a:ext cx="10058400" cy="1450757"/>
          </a:xfrm>
        </p:spPr>
        <p:txBody>
          <a:bodyPr/>
          <a:lstStyle/>
          <a:p>
            <a:r>
              <a:rPr lang="en-US" dirty="0"/>
              <a:t>Examining the t-Tools Assumptions</a:t>
            </a:r>
          </a:p>
        </p:txBody>
      </p:sp>
      <p:sp>
        <p:nvSpPr>
          <p:cNvPr id="9" name="TextBox 8"/>
          <p:cNvSpPr txBox="1"/>
          <p:nvPr/>
        </p:nvSpPr>
        <p:spPr>
          <a:xfrm>
            <a:off x="9805140" y="2749973"/>
            <a:ext cx="291254" cy="369332"/>
          </a:xfrm>
          <a:prstGeom prst="rect">
            <a:avLst/>
          </a:prstGeom>
          <a:solidFill>
            <a:schemeClr val="bg1"/>
          </a:solidFill>
        </p:spPr>
        <p:txBody>
          <a:bodyPr wrap="square" rtlCol="0">
            <a:spAutoFit/>
          </a:bodyPr>
          <a:lstStyle/>
          <a:p>
            <a:r>
              <a:rPr lang="en-US" dirty="0">
                <a:solidFill>
                  <a:prstClr val="black"/>
                </a:solidFill>
              </a:rPr>
              <a:t>1</a:t>
            </a:r>
          </a:p>
        </p:txBody>
      </p:sp>
      <p:sp>
        <p:nvSpPr>
          <p:cNvPr id="14" name="TextBox 13"/>
          <p:cNvSpPr txBox="1"/>
          <p:nvPr/>
        </p:nvSpPr>
        <p:spPr>
          <a:xfrm>
            <a:off x="3109330" y="2699173"/>
            <a:ext cx="291254" cy="369332"/>
          </a:xfrm>
          <a:prstGeom prst="rect">
            <a:avLst/>
          </a:prstGeom>
          <a:solidFill>
            <a:schemeClr val="bg1"/>
          </a:solidFill>
        </p:spPr>
        <p:txBody>
          <a:bodyPr wrap="square" rtlCol="0">
            <a:spAutoFit/>
          </a:bodyPr>
          <a:lstStyle/>
          <a:p>
            <a:r>
              <a:rPr lang="en-US" dirty="0">
                <a:solidFill>
                  <a:prstClr val="black"/>
                </a:solidFill>
              </a:rPr>
              <a:t>2</a:t>
            </a:r>
          </a:p>
        </p:txBody>
      </p:sp>
      <p:sp>
        <p:nvSpPr>
          <p:cNvPr id="15" name="TextBox 14"/>
          <p:cNvSpPr txBox="1"/>
          <p:nvPr/>
        </p:nvSpPr>
        <p:spPr>
          <a:xfrm>
            <a:off x="7325730" y="2749973"/>
            <a:ext cx="700670" cy="369332"/>
          </a:xfrm>
          <a:prstGeom prst="rect">
            <a:avLst/>
          </a:prstGeom>
          <a:solidFill>
            <a:schemeClr val="bg1"/>
          </a:solidFill>
        </p:spPr>
        <p:txBody>
          <a:bodyPr wrap="square" rtlCol="0">
            <a:spAutoFit/>
          </a:bodyPr>
          <a:lstStyle/>
          <a:p>
            <a:r>
              <a:rPr lang="en-US" dirty="0">
                <a:solidFill>
                  <a:prstClr val="black"/>
                </a:solidFill>
              </a:rPr>
              <a:t>2</a:t>
            </a:r>
          </a:p>
        </p:txBody>
      </p:sp>
      <p:sp>
        <p:nvSpPr>
          <p:cNvPr id="16" name="TextBox 15"/>
          <p:cNvSpPr txBox="1"/>
          <p:nvPr/>
        </p:nvSpPr>
        <p:spPr>
          <a:xfrm>
            <a:off x="3109330" y="3613856"/>
            <a:ext cx="291254" cy="369332"/>
          </a:xfrm>
          <a:prstGeom prst="rect">
            <a:avLst/>
          </a:prstGeom>
          <a:solidFill>
            <a:schemeClr val="bg1"/>
          </a:solidFill>
        </p:spPr>
        <p:txBody>
          <a:bodyPr wrap="square" rtlCol="0">
            <a:spAutoFit/>
          </a:bodyPr>
          <a:lstStyle/>
          <a:p>
            <a:r>
              <a:rPr lang="en-US" dirty="0">
                <a:solidFill>
                  <a:prstClr val="black"/>
                </a:solidFill>
              </a:rPr>
              <a:t>1</a:t>
            </a:r>
          </a:p>
        </p:txBody>
      </p:sp>
      <p:sp>
        <p:nvSpPr>
          <p:cNvPr id="2" name="TextBox 1">
            <a:extLst>
              <a:ext uri="{FF2B5EF4-FFF2-40B4-BE49-F238E27FC236}">
                <a16:creationId xmlns:a16="http://schemas.microsoft.com/office/drawing/2014/main" id="{D1E10419-5E79-4712-AEA8-6C6D1368FF37}"/>
              </a:ext>
            </a:extLst>
          </p:cNvPr>
          <p:cNvSpPr txBox="1"/>
          <p:nvPr/>
        </p:nvSpPr>
        <p:spPr>
          <a:xfrm>
            <a:off x="171176" y="4095111"/>
            <a:ext cx="2535799" cy="1785104"/>
          </a:xfrm>
          <a:prstGeom prst="rect">
            <a:avLst/>
          </a:prstGeom>
          <a:noFill/>
        </p:spPr>
        <p:txBody>
          <a:bodyPr wrap="square" rtlCol="0">
            <a:spAutoFit/>
          </a:bodyPr>
          <a:lstStyle/>
          <a:p>
            <a:r>
              <a:rPr lang="en-US" sz="1000" dirty="0"/>
              <a:t>Begin in R:</a:t>
            </a:r>
          </a:p>
          <a:p>
            <a:r>
              <a:rPr lang="en-US" sz="1000" dirty="0"/>
              <a:t>Score&lt;- c(37, 49, 55, 77, 23, 31, 46)</a:t>
            </a:r>
          </a:p>
          <a:p>
            <a:r>
              <a:rPr lang="en-US" sz="1000" dirty="0"/>
              <a:t>Score</a:t>
            </a:r>
          </a:p>
          <a:p>
            <a:r>
              <a:rPr lang="en-US" sz="1000" dirty="0"/>
              <a:t>Method &lt;- c("New", "New", "New", "New", "Trad", "Trad", "Trad")</a:t>
            </a:r>
          </a:p>
          <a:p>
            <a:r>
              <a:rPr lang="en-US" sz="1000" dirty="0"/>
              <a:t>Method</a:t>
            </a:r>
          </a:p>
          <a:p>
            <a:r>
              <a:rPr lang="en-US" sz="1000" dirty="0"/>
              <a:t>#To combine into one data set if needed</a:t>
            </a:r>
          </a:p>
          <a:p>
            <a:r>
              <a:rPr lang="en-US" sz="1000" dirty="0"/>
              <a:t>Example_df&lt;-data.frame(Score, Method)</a:t>
            </a:r>
          </a:p>
          <a:p>
            <a:r>
              <a:rPr lang="en-US" sz="1000" dirty="0"/>
              <a:t>Example_df</a:t>
            </a:r>
          </a:p>
          <a:p>
            <a:endParaRPr lang="en-US" sz="1000" dirty="0"/>
          </a:p>
          <a:p>
            <a:endParaRPr lang="en-US" sz="1000" dirty="0"/>
          </a:p>
        </p:txBody>
      </p:sp>
    </p:spTree>
    <p:extLst>
      <p:ext uri="{BB962C8B-B14F-4D97-AF65-F5344CB8AC3E}">
        <p14:creationId xmlns:p14="http://schemas.microsoft.com/office/powerpoint/2010/main" val="73607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5156" y="0"/>
            <a:ext cx="7580984" cy="6216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a:xfrm>
            <a:off x="9900460" y="645978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EB086-0FB5-404F-9DB0-02BE9E698E00}" type="slidenum">
              <a:rPr lang="en-US" smtClean="0"/>
              <a:pPr/>
              <a:t>24</a:t>
            </a:fld>
            <a:endParaRPr lang="en-US" dirty="0"/>
          </a:p>
        </p:txBody>
      </p:sp>
      <p:sp>
        <p:nvSpPr>
          <p:cNvPr id="6" name="Frame 5"/>
          <p:cNvSpPr/>
          <p:nvPr/>
        </p:nvSpPr>
        <p:spPr>
          <a:xfrm>
            <a:off x="5794848" y="4904509"/>
            <a:ext cx="5181600" cy="31519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mc:AlternateContent xmlns:mc="http://schemas.openxmlformats.org/markup-compatibility/2006" xmlns:a14="http://schemas.microsoft.com/office/drawing/2010/main">
        <mc:Choice Requires="a14">
          <p:sp>
            <p:nvSpPr>
              <p:cNvPr id="10" name="TextBox 9"/>
              <p:cNvSpPr txBox="1"/>
              <p:nvPr/>
            </p:nvSpPr>
            <p:spPr>
              <a:xfrm>
                <a:off x="562556" y="3965275"/>
                <a:ext cx="2232534" cy="646331"/>
              </a:xfrm>
              <a:prstGeom prst="rect">
                <a:avLst/>
              </a:prstGeom>
              <a:solidFill>
                <a:schemeClr val="bg1"/>
              </a:solidFill>
            </p:spPr>
            <p:txBody>
              <a:bodyPr wrap="none" rtlCol="0">
                <a:spAutoFit/>
              </a:bodyPr>
              <a:lstStyle/>
              <a:p>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ea typeface="Cambria Math" charset="0"/>
                            <a:cs typeface="Cambria Math" charset="0"/>
                          </a:rPr>
                          <m:t>𝜎</m:t>
                        </m:r>
                      </m:e>
                      <m:sub>
                        <m:r>
                          <a:rPr lang="en-US" i="1">
                            <a:solidFill>
                              <a:srgbClr val="FF0000"/>
                            </a:solidFill>
                            <a:latin typeface="Cambria Math" charset="0"/>
                          </a:rPr>
                          <m:t>2</m:t>
                        </m:r>
                      </m:sub>
                    </m:sSub>
                    <m:r>
                      <a:rPr lang="en-US" i="1">
                        <a:solidFill>
                          <a:srgbClr val="FF0000"/>
                        </a:solidFill>
                        <a:latin typeface="Cambria Math" charset="0"/>
                      </a:rPr>
                      <m:t>&lt;</m:t>
                    </m:r>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ea typeface="Cambria Math" charset="0"/>
                            <a:cs typeface="Cambria Math" charset="0"/>
                          </a:rPr>
                          <m:t>𝜎</m:t>
                        </m:r>
                      </m:e>
                      <m:sub>
                        <m:r>
                          <a:rPr lang="en-US" i="1">
                            <a:solidFill>
                              <a:srgbClr val="FF0000"/>
                            </a:solidFill>
                            <a:latin typeface="Cambria Math" charset="0"/>
                            <a:ea typeface="Cambria Math" charset="0"/>
                            <a:cs typeface="Cambria Math" charset="0"/>
                          </a:rPr>
                          <m:t>1</m:t>
                        </m:r>
                      </m:sub>
                    </m:sSub>
                  </m:oMath>
                </a14:m>
                <a:r>
                  <a:rPr lang="en-US" dirty="0">
                    <a:solidFill>
                      <a:srgbClr val="FF0000"/>
                    </a:solidFill>
                  </a:rPr>
                  <a:t> and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𝑛</m:t>
                        </m:r>
                      </m:e>
                      <m:sub>
                        <m:r>
                          <a:rPr lang="en-US" i="1">
                            <a:solidFill>
                              <a:srgbClr val="FF0000"/>
                            </a:solidFill>
                            <a:latin typeface="Cambria Math" charset="0"/>
                          </a:rPr>
                          <m:t>1 </m:t>
                        </m:r>
                      </m:sub>
                    </m:sSub>
                    <m:r>
                      <a:rPr lang="en-US" i="1">
                        <a:solidFill>
                          <a:srgbClr val="FF0000"/>
                        </a:solidFill>
                        <a:latin typeface="Cambria Math" charset="0"/>
                      </a:rPr>
                      <m:t>&lt;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𝑛</m:t>
                        </m:r>
                      </m:e>
                      <m:sub>
                        <m:r>
                          <a:rPr lang="en-US" i="1">
                            <a:solidFill>
                              <a:srgbClr val="FF0000"/>
                            </a:solidFill>
                            <a:latin typeface="Cambria Math" charset="0"/>
                          </a:rPr>
                          <m:t>2 </m:t>
                        </m:r>
                      </m:sub>
                    </m:sSub>
                  </m:oMath>
                </a14:m>
                <a:endParaRPr lang="en-US" dirty="0">
                  <a:solidFill>
                    <a:srgbClr val="FF0000"/>
                  </a:solidFill>
                </a:endParaRPr>
              </a:p>
              <a:p>
                <a:r>
                  <a:rPr lang="en-US" dirty="0">
                    <a:solidFill>
                      <a:srgbClr val="FF0000"/>
                    </a:solidFill>
                  </a:rPr>
                  <a:t>(less coverage)</a:t>
                </a:r>
              </a:p>
            </p:txBody>
          </p:sp>
        </mc:Choice>
        <mc:Fallback xmlns="">
          <p:sp>
            <p:nvSpPr>
              <p:cNvPr id="10" name="TextBox 9"/>
              <p:cNvSpPr txBox="1">
                <a:spLocks noRot="1" noChangeAspect="1" noMove="1" noResize="1" noEditPoints="1" noAdjustHandles="1" noChangeArrowheads="1" noChangeShapeType="1" noTextEdit="1"/>
              </p:cNvSpPr>
              <p:nvPr/>
            </p:nvSpPr>
            <p:spPr>
              <a:xfrm>
                <a:off x="562556" y="3965275"/>
                <a:ext cx="2232534" cy="646331"/>
              </a:xfrm>
              <a:prstGeom prst="rect">
                <a:avLst/>
              </a:prstGeom>
              <a:blipFill rotWithShape="0">
                <a:blip r:embed="rId4"/>
                <a:stretch>
                  <a:fillRect l="-2180" t="-22642"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62556" y="4660654"/>
                <a:ext cx="2295052" cy="646331"/>
              </a:xfrm>
              <a:prstGeom prst="rect">
                <a:avLst/>
              </a:prstGeom>
              <a:solidFill>
                <a:schemeClr val="bg1"/>
              </a:solidFill>
            </p:spPr>
            <p:txBody>
              <a:bodyPr wrap="none" rtlCol="0">
                <a:spAutoFit/>
              </a:bodyPr>
              <a:lstStyle/>
              <a:p>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ea typeface="Cambria Math" charset="0"/>
                            <a:cs typeface="Cambria Math" charset="0"/>
                          </a:rPr>
                          <m:t>𝜎</m:t>
                        </m:r>
                      </m:e>
                      <m:sub>
                        <m:r>
                          <a:rPr lang="en-US" i="1">
                            <a:solidFill>
                              <a:srgbClr val="FF0000"/>
                            </a:solidFill>
                            <a:latin typeface="Cambria Math" panose="02040503050406030204" pitchFamily="18" charset="0"/>
                            <a:ea typeface="Cambria Math" charset="0"/>
                            <a:cs typeface="Cambria Math" charset="0"/>
                          </a:rPr>
                          <m:t>2</m:t>
                        </m:r>
                      </m:sub>
                    </m:sSub>
                    <m:r>
                      <a:rPr lang="en-US" i="1">
                        <a:solidFill>
                          <a:srgbClr val="FF0000"/>
                        </a:solidFill>
                        <a:latin typeface="Cambria Math" charset="0"/>
                      </a:rPr>
                      <m:t>&gt;</m:t>
                    </m:r>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ea typeface="Cambria Math" charset="0"/>
                            <a:cs typeface="Cambria Math" charset="0"/>
                          </a:rPr>
                          <m:t>𝜎</m:t>
                        </m:r>
                      </m:e>
                      <m:sub>
                        <m:r>
                          <a:rPr lang="en-US" i="1">
                            <a:solidFill>
                              <a:srgbClr val="FF0000"/>
                            </a:solidFill>
                            <a:latin typeface="Cambria Math" panose="02040503050406030204" pitchFamily="18" charset="0"/>
                            <a:ea typeface="Cambria Math" charset="0"/>
                            <a:cs typeface="Cambria Math" charset="0"/>
                          </a:rPr>
                          <m:t>1</m:t>
                        </m:r>
                      </m:sub>
                    </m:sSub>
                  </m:oMath>
                </a14:m>
                <a:r>
                  <a:rPr lang="en-US" dirty="0">
                    <a:solidFill>
                      <a:srgbClr val="FF0000"/>
                    </a:solidFill>
                  </a:rPr>
                  <a:t> and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𝑛</m:t>
                        </m:r>
                      </m:e>
                      <m:sub>
                        <m:r>
                          <a:rPr lang="en-US" i="1">
                            <a:solidFill>
                              <a:srgbClr val="FF0000"/>
                            </a:solidFill>
                            <a:latin typeface="Cambria Math" charset="0"/>
                          </a:rPr>
                          <m:t>1 </m:t>
                        </m:r>
                      </m:sub>
                    </m:sSub>
                    <m:r>
                      <a:rPr lang="en-US" i="1">
                        <a:solidFill>
                          <a:srgbClr val="FF0000"/>
                        </a:solidFill>
                        <a:latin typeface="Cambria Math" charset="0"/>
                      </a:rPr>
                      <m:t>&lt;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𝑛</m:t>
                        </m:r>
                      </m:e>
                      <m:sub>
                        <m:r>
                          <a:rPr lang="en-US" i="1">
                            <a:solidFill>
                              <a:srgbClr val="FF0000"/>
                            </a:solidFill>
                            <a:latin typeface="Cambria Math" charset="0"/>
                          </a:rPr>
                          <m:t>2 </m:t>
                        </m:r>
                      </m:sub>
                    </m:sSub>
                  </m:oMath>
                </a14:m>
                <a:endParaRPr lang="en-US" dirty="0">
                  <a:solidFill>
                    <a:srgbClr val="FF0000"/>
                  </a:solidFill>
                </a:endParaRPr>
              </a:p>
              <a:p>
                <a:r>
                  <a:rPr lang="en-US" dirty="0">
                    <a:solidFill>
                      <a:srgbClr val="FF0000"/>
                    </a:solidFill>
                  </a:rPr>
                  <a:t>(more coverage)</a:t>
                </a:r>
              </a:p>
            </p:txBody>
          </p:sp>
        </mc:Choice>
        <mc:Fallback xmlns="">
          <p:sp>
            <p:nvSpPr>
              <p:cNvPr id="11" name="TextBox 10"/>
              <p:cNvSpPr txBox="1">
                <a:spLocks noRot="1" noChangeAspect="1" noMove="1" noResize="1" noEditPoints="1" noAdjustHandles="1" noChangeArrowheads="1" noChangeShapeType="1" noTextEdit="1"/>
              </p:cNvSpPr>
              <p:nvPr/>
            </p:nvSpPr>
            <p:spPr>
              <a:xfrm>
                <a:off x="562556" y="4660654"/>
                <a:ext cx="2295052" cy="646331"/>
              </a:xfrm>
              <a:prstGeom prst="rect">
                <a:avLst/>
              </a:prstGeom>
              <a:blipFill rotWithShape="0">
                <a:blip r:embed="rId5"/>
                <a:stretch>
                  <a:fillRect l="-2122" t="-5660" b="-14151"/>
                </a:stretch>
              </a:blipFill>
            </p:spPr>
            <p:txBody>
              <a:bodyPr/>
              <a:lstStyle/>
              <a:p>
                <a:r>
                  <a:rPr lang="en-US">
                    <a:noFill/>
                  </a:rPr>
                  <a:t> </a:t>
                </a:r>
              </a:p>
            </p:txBody>
          </p:sp>
        </mc:Fallback>
      </mc:AlternateContent>
      <p:cxnSp>
        <p:nvCxnSpPr>
          <p:cNvPr id="22" name="Straight Arrow Connector 21"/>
          <p:cNvCxnSpPr/>
          <p:nvPr/>
        </p:nvCxnSpPr>
        <p:spPr>
          <a:xfrm>
            <a:off x="2991422" y="4823921"/>
            <a:ext cx="6557823" cy="246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5"/>
          <a:stretch>
            <a:fillRect/>
          </a:stretch>
        </p:blipFill>
        <p:spPr>
          <a:xfrm>
            <a:off x="192714" y="91522"/>
            <a:ext cx="4340585" cy="3272031"/>
          </a:xfrm>
          <a:prstGeom prst="rect">
            <a:avLst/>
          </a:prstGeom>
        </p:spPr>
      </p:pic>
      <p:sp>
        <p:nvSpPr>
          <p:cNvPr id="2" name="TextBox 1"/>
          <p:cNvSpPr txBox="1"/>
          <p:nvPr/>
        </p:nvSpPr>
        <p:spPr>
          <a:xfrm>
            <a:off x="562556" y="3455075"/>
            <a:ext cx="4081054" cy="369332"/>
          </a:xfrm>
          <a:prstGeom prst="rect">
            <a:avLst/>
          </a:prstGeom>
          <a:noFill/>
        </p:spPr>
        <p:txBody>
          <a:bodyPr wrap="none" rtlCol="0">
            <a:spAutoFit/>
          </a:bodyPr>
          <a:lstStyle/>
          <a:p>
            <a:r>
              <a:rPr lang="en-US" dirty="0">
                <a:solidFill>
                  <a:prstClr val="black"/>
                </a:solidFill>
              </a:rPr>
              <a:t>Which situation does it appear we are in?</a:t>
            </a:r>
          </a:p>
        </p:txBody>
      </p:sp>
      <p:sp>
        <p:nvSpPr>
          <p:cNvPr id="13" name="Frame 12"/>
          <p:cNvSpPr/>
          <p:nvPr/>
        </p:nvSpPr>
        <p:spPr>
          <a:xfrm>
            <a:off x="262130" y="4595538"/>
            <a:ext cx="2595478" cy="77656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21" name="TextBox 20"/>
          <p:cNvSpPr txBox="1"/>
          <p:nvPr/>
        </p:nvSpPr>
        <p:spPr>
          <a:xfrm>
            <a:off x="368821" y="5794164"/>
            <a:ext cx="3570145" cy="369332"/>
          </a:xfrm>
          <a:prstGeom prst="rect">
            <a:avLst/>
          </a:prstGeom>
          <a:noFill/>
        </p:spPr>
        <p:txBody>
          <a:bodyPr wrap="none" rtlCol="0">
            <a:spAutoFit/>
          </a:bodyPr>
          <a:lstStyle/>
          <a:p>
            <a:r>
              <a:rPr lang="en-US" dirty="0">
                <a:solidFill>
                  <a:prstClr val="black"/>
                </a:solidFill>
              </a:rPr>
              <a:t>Using a t-test could have low power.</a:t>
            </a:r>
          </a:p>
        </p:txBody>
      </p:sp>
      <p:sp>
        <p:nvSpPr>
          <p:cNvPr id="7" name="TextBox 6"/>
          <p:cNvSpPr txBox="1"/>
          <p:nvPr/>
        </p:nvSpPr>
        <p:spPr>
          <a:xfrm>
            <a:off x="609970" y="1383098"/>
            <a:ext cx="291254" cy="369332"/>
          </a:xfrm>
          <a:prstGeom prst="rect">
            <a:avLst/>
          </a:prstGeom>
          <a:solidFill>
            <a:schemeClr val="bg1"/>
          </a:solidFill>
        </p:spPr>
        <p:txBody>
          <a:bodyPr wrap="square" rtlCol="0">
            <a:spAutoFit/>
          </a:bodyPr>
          <a:lstStyle/>
          <a:p>
            <a:r>
              <a:rPr lang="en-US" dirty="0">
                <a:solidFill>
                  <a:prstClr val="black"/>
                </a:solidFill>
              </a:rPr>
              <a:t>1</a:t>
            </a:r>
          </a:p>
        </p:txBody>
      </p:sp>
      <p:sp>
        <p:nvSpPr>
          <p:cNvPr id="14" name="TextBox 13"/>
          <p:cNvSpPr txBox="1"/>
          <p:nvPr/>
        </p:nvSpPr>
        <p:spPr>
          <a:xfrm>
            <a:off x="609970" y="409786"/>
            <a:ext cx="291254" cy="369332"/>
          </a:xfrm>
          <a:prstGeom prst="rect">
            <a:avLst/>
          </a:prstGeom>
          <a:solidFill>
            <a:schemeClr val="bg1"/>
          </a:solidFill>
        </p:spPr>
        <p:txBody>
          <a:bodyPr wrap="square" rtlCol="0">
            <a:spAutoFit/>
          </a:bodyPr>
          <a:lstStyle/>
          <a:p>
            <a:r>
              <a:rPr lang="en-US" dirty="0">
                <a:solidFill>
                  <a:prstClr val="black"/>
                </a:solidFill>
              </a:rPr>
              <a:t>2</a:t>
            </a:r>
          </a:p>
        </p:txBody>
      </p:sp>
    </p:spTree>
    <p:extLst>
      <p:ext uri="{BB962C8B-B14F-4D97-AF65-F5344CB8AC3E}">
        <p14:creationId xmlns:p14="http://schemas.microsoft.com/office/powerpoint/2010/main" val="28291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314" y="277585"/>
            <a:ext cx="6672944" cy="1325563"/>
          </a:xfrm>
        </p:spPr>
        <p:txBody>
          <a:bodyPr>
            <a:normAutofit fontScale="90000"/>
          </a:bodyPr>
          <a:lstStyle/>
          <a:p>
            <a:pPr algn="ctr"/>
            <a:r>
              <a:rPr lang="en-US" dirty="0"/>
              <a:t>Permutation Test </a:t>
            </a:r>
            <a:br>
              <a:rPr lang="en-US" dirty="0"/>
            </a:br>
            <a:r>
              <a:rPr lang="en-US" dirty="0"/>
              <a:t>(Exact P-value)</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9808" y="143838"/>
            <a:ext cx="3476533" cy="5912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116" y="4209584"/>
            <a:ext cx="5490731" cy="1240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1115" y="1762124"/>
            <a:ext cx="2714114" cy="2219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451795" y="3133684"/>
            <a:ext cx="3138231" cy="369332"/>
          </a:xfrm>
          <a:prstGeom prst="rect">
            <a:avLst/>
          </a:prstGeom>
          <a:noFill/>
        </p:spPr>
        <p:txBody>
          <a:bodyPr wrap="none" rtlCol="0">
            <a:spAutoFit/>
          </a:bodyPr>
          <a:lstStyle/>
          <a:p>
            <a:r>
              <a:rPr lang="en-US" dirty="0">
                <a:solidFill>
                  <a:prstClr val="black"/>
                </a:solidFill>
              </a:rPr>
              <a:t>Normal approximation p-values</a:t>
            </a:r>
          </a:p>
        </p:txBody>
      </p:sp>
      <p:sp>
        <p:nvSpPr>
          <p:cNvPr id="4" name="TextBox 3"/>
          <p:cNvSpPr txBox="1"/>
          <p:nvPr/>
        </p:nvSpPr>
        <p:spPr>
          <a:xfrm>
            <a:off x="5279278" y="5253388"/>
            <a:ext cx="1512337" cy="369332"/>
          </a:xfrm>
          <a:prstGeom prst="rect">
            <a:avLst/>
          </a:prstGeom>
          <a:noFill/>
        </p:spPr>
        <p:txBody>
          <a:bodyPr wrap="none" rtlCol="0">
            <a:spAutoFit/>
          </a:bodyPr>
          <a:lstStyle/>
          <a:p>
            <a:r>
              <a:rPr lang="en-US" dirty="0">
                <a:solidFill>
                  <a:prstClr val="black"/>
                </a:solidFill>
              </a:rPr>
              <a:t>Exact p-values</a:t>
            </a:r>
          </a:p>
        </p:txBody>
      </p:sp>
      <p:cxnSp>
        <p:nvCxnSpPr>
          <p:cNvPr id="7" name="Straight Arrow Connector 6"/>
          <p:cNvCxnSpPr/>
          <p:nvPr/>
        </p:nvCxnSpPr>
        <p:spPr>
          <a:xfrm flipV="1">
            <a:off x="6780944" y="5253388"/>
            <a:ext cx="1284269" cy="196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3"/>
          </p:cNvCxnSpPr>
          <p:nvPr/>
        </p:nvCxnSpPr>
        <p:spPr>
          <a:xfrm>
            <a:off x="6791615" y="5438054"/>
            <a:ext cx="1273598" cy="140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3"/>
          </p:cNvCxnSpPr>
          <p:nvPr/>
        </p:nvCxnSpPr>
        <p:spPr>
          <a:xfrm flipV="1">
            <a:off x="7590026" y="3241199"/>
            <a:ext cx="475187" cy="77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3"/>
          </p:cNvCxnSpPr>
          <p:nvPr/>
        </p:nvCxnSpPr>
        <p:spPr>
          <a:xfrm>
            <a:off x="7590026" y="3318350"/>
            <a:ext cx="475187" cy="16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2034283" y="5033552"/>
            <a:ext cx="3185257" cy="404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19257DD-B3C2-4395-BBB2-0BC32A9A3519}"/>
              </a:ext>
            </a:extLst>
          </p:cNvPr>
          <p:cNvSpPr/>
          <p:nvPr/>
        </p:nvSpPr>
        <p:spPr>
          <a:xfrm>
            <a:off x="1211115" y="4951141"/>
            <a:ext cx="823168" cy="2007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519BF4C-F8FE-4559-A285-861777516B93}"/>
              </a:ext>
            </a:extLst>
          </p:cNvPr>
          <p:cNvSpPr txBox="1"/>
          <p:nvPr/>
        </p:nvSpPr>
        <p:spPr>
          <a:xfrm>
            <a:off x="670386" y="5517495"/>
            <a:ext cx="7219507" cy="707886"/>
          </a:xfrm>
          <a:prstGeom prst="rect">
            <a:avLst/>
          </a:prstGeom>
          <a:noFill/>
        </p:spPr>
        <p:txBody>
          <a:bodyPr wrap="square" rtlCol="0">
            <a:spAutoFit/>
          </a:bodyPr>
          <a:lstStyle/>
          <a:p>
            <a:r>
              <a:rPr lang="en-US" sz="1000" dirty="0"/>
              <a:t>In R:</a:t>
            </a:r>
          </a:p>
          <a:p>
            <a:r>
              <a:rPr lang="en-US" sz="1000" dirty="0"/>
              <a:t>wilcox.test(Score~Method, alternative = "two.sided")</a:t>
            </a:r>
          </a:p>
          <a:p>
            <a:r>
              <a:rPr lang="en-US" sz="1000" dirty="0"/>
              <a:t>#OR</a:t>
            </a:r>
          </a:p>
          <a:p>
            <a:r>
              <a:rPr lang="en-US" sz="1000" dirty="0"/>
              <a:t>wilcox.test(Score~Method, exact = TRUE, alternative = "two.sided")</a:t>
            </a:r>
          </a:p>
        </p:txBody>
      </p:sp>
    </p:spTree>
    <p:extLst>
      <p:ext uri="{BB962C8B-B14F-4D97-AF65-F5344CB8AC3E}">
        <p14:creationId xmlns:p14="http://schemas.microsoft.com/office/powerpoint/2010/main" val="89845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1374" y="340360"/>
            <a:ext cx="6190129" cy="1325563"/>
          </a:xfrm>
        </p:spPr>
        <p:txBody>
          <a:bodyPr>
            <a:normAutofit fontScale="90000"/>
          </a:bodyPr>
          <a:lstStyle/>
          <a:p>
            <a:r>
              <a:rPr lang="en-US" dirty="0"/>
              <a:t>Rank Sum Test (Wilcoxon)</a:t>
            </a:r>
          </a:p>
        </p:txBody>
      </p:sp>
      <p:sp>
        <p:nvSpPr>
          <p:cNvPr id="7" name="Rectangle 6"/>
          <p:cNvSpPr/>
          <p:nvPr/>
        </p:nvSpPr>
        <p:spPr>
          <a:xfrm>
            <a:off x="515245" y="1665923"/>
            <a:ext cx="8322386" cy="193899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en-US" altLang="en-US" sz="4000" b="1" i="1" dirty="0">
                <a:solidFill>
                  <a:srgbClr val="344068"/>
                </a:solidFill>
              </a:rPr>
              <a:t>H</a:t>
            </a:r>
            <a:r>
              <a:rPr lang="en-US" altLang="en-US" sz="4000" b="1" baseline="-25000" dirty="0">
                <a:solidFill>
                  <a:srgbClr val="344068"/>
                </a:solidFill>
              </a:rPr>
              <a:t>0</a:t>
            </a:r>
            <a:r>
              <a:rPr lang="en-US" altLang="en-US" sz="4000" b="1" dirty="0">
                <a:solidFill>
                  <a:srgbClr val="344068"/>
                </a:solidFill>
              </a:rPr>
              <a:t>: </a:t>
            </a:r>
            <a:r>
              <a:rPr lang="en-US" altLang="en-US" sz="1400" b="1" i="1" dirty="0">
                <a:solidFill>
                  <a:srgbClr val="344068"/>
                </a:solidFill>
                <a:sym typeface="Symbol" pitchFamily="18" charset="2"/>
              </a:rPr>
              <a:t>The distribution of New Method Scores = The distribution of the Traditional Method Scores</a:t>
            </a:r>
            <a:endParaRPr lang="en-US" altLang="en-US" sz="1400" b="1" baseline="-25000" dirty="0">
              <a:solidFill>
                <a:srgbClr val="344068"/>
              </a:solidFill>
              <a:sym typeface="Symbol" pitchFamily="18" charset="2"/>
            </a:endParaRPr>
          </a:p>
          <a:p>
            <a:pPr>
              <a:spcBef>
                <a:spcPct val="0"/>
              </a:spcBef>
            </a:pPr>
            <a:r>
              <a:rPr lang="en-US" altLang="en-US" sz="4000" b="1" i="1" dirty="0">
                <a:solidFill>
                  <a:srgbClr val="344068"/>
                </a:solidFill>
                <a:sym typeface="Symbol" pitchFamily="18" charset="2"/>
              </a:rPr>
              <a:t>H</a:t>
            </a:r>
            <a:r>
              <a:rPr lang="en-US" altLang="en-US" sz="4000" b="1" baseline="-25000" dirty="0">
                <a:solidFill>
                  <a:srgbClr val="344068"/>
                </a:solidFill>
                <a:sym typeface="Symbol" pitchFamily="18" charset="2"/>
              </a:rPr>
              <a:t>1</a:t>
            </a:r>
            <a:r>
              <a:rPr lang="en-US" altLang="en-US" sz="4000" b="1" dirty="0">
                <a:solidFill>
                  <a:srgbClr val="344068"/>
                </a:solidFill>
                <a:sym typeface="Symbol" pitchFamily="18" charset="2"/>
              </a:rPr>
              <a:t>:</a:t>
            </a:r>
            <a:r>
              <a:rPr lang="en-US" altLang="en-US" sz="1400" b="1" i="1" dirty="0">
                <a:solidFill>
                  <a:srgbClr val="344068"/>
                </a:solidFill>
                <a:sym typeface="Symbol" pitchFamily="18" charset="2"/>
              </a:rPr>
              <a:t>The distribution of New Method Scores &gt; The distribution of the Traditional Method Scores</a:t>
            </a:r>
            <a:endParaRPr lang="en-US" altLang="en-US" sz="1400" b="1" baseline="-25000" dirty="0">
              <a:solidFill>
                <a:srgbClr val="344068"/>
              </a:solidFill>
              <a:sym typeface="Symbol" pitchFamily="18" charset="2"/>
            </a:endParaRPr>
          </a:p>
          <a:p>
            <a:pPr>
              <a:spcBef>
                <a:spcPct val="0"/>
              </a:spcBef>
            </a:pPr>
            <a:endParaRPr lang="en-US" altLang="en-US" sz="4000" b="1" dirty="0">
              <a:solidFill>
                <a:srgbClr val="FF0000"/>
              </a:solidFill>
              <a:sym typeface="Symbol" pitchFamily="18" charset="2"/>
            </a:endParaRPr>
          </a:p>
        </p:txBody>
      </p:sp>
      <p:sp>
        <p:nvSpPr>
          <p:cNvPr id="4" name="TextBox 3"/>
          <p:cNvSpPr txBox="1"/>
          <p:nvPr/>
        </p:nvSpPr>
        <p:spPr>
          <a:xfrm>
            <a:off x="394349" y="4601658"/>
            <a:ext cx="7973568" cy="1200329"/>
          </a:xfrm>
          <a:prstGeom prst="rect">
            <a:avLst/>
          </a:prstGeom>
          <a:noFill/>
        </p:spPr>
        <p:txBody>
          <a:bodyPr wrap="square" rtlCol="0">
            <a:spAutoFit/>
          </a:bodyPr>
          <a:lstStyle/>
          <a:p>
            <a:r>
              <a:rPr lang="en-US" dirty="0">
                <a:solidFill>
                  <a:prstClr val="black"/>
                </a:solidFill>
              </a:rPr>
              <a:t>There is sufficient evidence at the alpha = 0.1 level of significance (p-value = .0571 for the exact test) to suggest that the </a:t>
            </a:r>
            <a:r>
              <a:rPr lang="en-US" i="1" dirty="0">
                <a:solidFill>
                  <a:prstClr val="black"/>
                </a:solidFill>
              </a:rPr>
              <a:t>distribution</a:t>
            </a:r>
            <a:r>
              <a:rPr lang="en-US" dirty="0">
                <a:solidFill>
                  <a:prstClr val="black"/>
                </a:solidFill>
              </a:rPr>
              <a:t> of scores from four IBM employees that were given the New Method is greater than the </a:t>
            </a:r>
            <a:r>
              <a:rPr lang="en-US" i="1" dirty="0">
                <a:solidFill>
                  <a:prstClr val="black"/>
                </a:solidFill>
              </a:rPr>
              <a:t>distribution</a:t>
            </a:r>
            <a:r>
              <a:rPr lang="en-US" dirty="0">
                <a:solidFill>
                  <a:prstClr val="black"/>
                </a:solidFill>
              </a:rPr>
              <a:t> of the 3 employees that took the test having had the Traditional Method of instruction.  </a:t>
            </a: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9381" y="191251"/>
            <a:ext cx="3476533" cy="5912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94349" y="4107580"/>
            <a:ext cx="7767518" cy="369332"/>
          </a:xfrm>
          <a:prstGeom prst="rect">
            <a:avLst/>
          </a:prstGeom>
          <a:noFill/>
        </p:spPr>
        <p:txBody>
          <a:bodyPr wrap="square" rtlCol="0">
            <a:spAutoFit/>
          </a:bodyPr>
          <a:lstStyle/>
          <a:p>
            <a:r>
              <a:rPr lang="en-US" dirty="0">
                <a:solidFill>
                  <a:prstClr val="black"/>
                </a:solidFill>
              </a:rPr>
              <a:t>Critical Value: -1.645</a:t>
            </a:r>
          </a:p>
        </p:txBody>
      </p:sp>
      <p:pic>
        <p:nvPicPr>
          <p:cNvPr id="9" name="Picture 8">
            <a:extLst>
              <a:ext uri="{FF2B5EF4-FFF2-40B4-BE49-F238E27FC236}">
                <a16:creationId xmlns:a16="http://schemas.microsoft.com/office/drawing/2014/main" id="{C6E14C0F-61ED-4DBF-91F6-D180DC2A8FBD}"/>
              </a:ext>
            </a:extLst>
          </p:cNvPr>
          <p:cNvPicPr>
            <a:picLocks noChangeAspect="1"/>
          </p:cNvPicPr>
          <p:nvPr/>
        </p:nvPicPr>
        <p:blipFill>
          <a:blip r:embed="rId3"/>
          <a:stretch>
            <a:fillRect/>
          </a:stretch>
        </p:blipFill>
        <p:spPr>
          <a:xfrm>
            <a:off x="394349" y="3174572"/>
            <a:ext cx="3399708" cy="860686"/>
          </a:xfrm>
          <a:prstGeom prst="rect">
            <a:avLst/>
          </a:prstGeom>
        </p:spPr>
      </p:pic>
      <p:sp>
        <p:nvSpPr>
          <p:cNvPr id="10" name="Rectangle 9">
            <a:extLst>
              <a:ext uri="{FF2B5EF4-FFF2-40B4-BE49-F238E27FC236}">
                <a16:creationId xmlns:a16="http://schemas.microsoft.com/office/drawing/2014/main" id="{6652BCCA-7FA6-488A-9AB1-84C14E23F2A6}"/>
              </a:ext>
            </a:extLst>
          </p:cNvPr>
          <p:cNvSpPr/>
          <p:nvPr/>
        </p:nvSpPr>
        <p:spPr>
          <a:xfrm>
            <a:off x="10772079" y="5263376"/>
            <a:ext cx="804292" cy="2208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543093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569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a:xfrm>
            <a:off x="914400" y="1676400"/>
            <a:ext cx="10363200" cy="900546"/>
          </a:xfrm>
        </p:spPr>
        <p:txBody>
          <a:bodyPr>
            <a:normAutofit/>
          </a:bodyPr>
          <a:lstStyle/>
          <a:p>
            <a:r>
              <a:rPr lang="en-US" dirty="0"/>
              <a:t>The Normal Approximation</a:t>
            </a:r>
          </a:p>
        </p:txBody>
      </p:sp>
      <p:sp>
        <p:nvSpPr>
          <p:cNvPr id="5" name="Subtitle 4">
            <a:extLst>
              <a:ext uri="{FF2B5EF4-FFF2-40B4-BE49-F238E27FC236}">
                <a16:creationId xmlns:a16="http://schemas.microsoft.com/office/drawing/2014/main" id="{BC70345B-CBBF-4A4A-BE6F-F800145B6FC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64966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590800"/>
            <a:ext cx="8229600" cy="1143000"/>
          </a:xfrm>
        </p:spPr>
        <p:txBody>
          <a:bodyPr>
            <a:normAutofit fontScale="90000"/>
          </a:bodyPr>
          <a:lstStyle/>
          <a:p>
            <a:r>
              <a:rPr lang="en-US" dirty="0"/>
              <a:t>Nonparametric Methods: </a:t>
            </a:r>
            <a:br>
              <a:rPr lang="en-US" dirty="0"/>
            </a:br>
            <a:r>
              <a:rPr lang="en-US" dirty="0"/>
              <a:t>The Rank Sum Test</a:t>
            </a:r>
          </a:p>
        </p:txBody>
      </p:sp>
      <p:sp>
        <p:nvSpPr>
          <p:cNvPr id="3" name="Slide Number Placeholder 2"/>
          <p:cNvSpPr>
            <a:spLocks noGrp="1"/>
          </p:cNvSpPr>
          <p:nvPr>
            <p:ph type="sldNum" sz="quarter" idx="12"/>
          </p:nvPr>
        </p:nvSpPr>
        <p:spPr>
          <a:xfrm>
            <a:off x="9900460" y="645978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EB086-0FB5-404F-9DB0-02BE9E698E00}" type="slidenum">
              <a:rPr lang="en-US" smtClean="0"/>
              <a:pPr/>
              <a:t>29</a:t>
            </a:fld>
            <a:endParaRPr lang="en-US" dirty="0"/>
          </a:p>
        </p:txBody>
      </p:sp>
    </p:spTree>
    <p:extLst>
      <p:ext uri="{BB962C8B-B14F-4D97-AF65-F5344CB8AC3E}">
        <p14:creationId xmlns:p14="http://schemas.microsoft.com/office/powerpoint/2010/main" val="2880921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 Preparation</a:t>
            </a:r>
          </a:p>
        </p:txBody>
      </p:sp>
      <p:graphicFrame>
        <p:nvGraphicFramePr>
          <p:cNvPr id="4" name="Table 3"/>
          <p:cNvGraphicFramePr>
            <a:graphicFrameLocks noGrp="1"/>
          </p:cNvGraphicFramePr>
          <p:nvPr/>
        </p:nvGraphicFramePr>
        <p:xfrm>
          <a:off x="1705399" y="3782140"/>
          <a:ext cx="6540843" cy="2973705"/>
        </p:xfrm>
        <a:graphic>
          <a:graphicData uri="http://schemas.openxmlformats.org/drawingml/2006/table">
            <a:tbl>
              <a:tblPr>
                <a:tableStyleId>{5C22544A-7EE6-4342-B048-85BDC9FD1C3A}</a:tableStyleId>
              </a:tblPr>
              <a:tblGrid>
                <a:gridCol w="3257596">
                  <a:extLst>
                    <a:ext uri="{9D8B030D-6E8A-4147-A177-3AD203B41FA5}">
                      <a16:colId xmlns:a16="http://schemas.microsoft.com/office/drawing/2014/main" val="20000"/>
                    </a:ext>
                  </a:extLst>
                </a:gridCol>
                <a:gridCol w="3283247">
                  <a:extLst>
                    <a:ext uri="{9D8B030D-6E8A-4147-A177-3AD203B41FA5}">
                      <a16:colId xmlns:a16="http://schemas.microsoft.com/office/drawing/2014/main" val="20001"/>
                    </a:ext>
                  </a:extLst>
                </a:gridCol>
              </a:tblGrid>
              <a:tr h="190500">
                <a:tc>
                  <a:txBody>
                    <a:bodyPr/>
                    <a:lstStyle/>
                    <a:p>
                      <a:pPr algn="ctr" fontAlgn="b"/>
                      <a:r>
                        <a:rPr lang="en-US" sz="3200" u="none" strike="noStrike" dirty="0">
                          <a:effectLst/>
                        </a:rPr>
                        <a:t>New Method</a:t>
                      </a:r>
                      <a:endParaRPr lang="en-US" sz="3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3200" u="none" strike="noStrike" dirty="0">
                          <a:effectLst/>
                        </a:rPr>
                        <a:t>Traditional Method</a:t>
                      </a:r>
                      <a:endParaRPr lang="en-US" sz="3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190500">
                <a:tc>
                  <a:txBody>
                    <a:bodyPr/>
                    <a:lstStyle/>
                    <a:p>
                      <a:pPr algn="ctr" fontAlgn="b"/>
                      <a:r>
                        <a:rPr lang="en-US" sz="3200" u="none" strike="noStrike" dirty="0">
                          <a:effectLst/>
                        </a:rPr>
                        <a:t>37</a:t>
                      </a:r>
                      <a:endParaRPr lang="en-US" sz="3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3200" u="none" strike="noStrike" dirty="0">
                          <a:effectLst/>
                        </a:rPr>
                        <a:t>23</a:t>
                      </a:r>
                      <a:endParaRPr lang="en-US" sz="3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190500">
                <a:tc>
                  <a:txBody>
                    <a:bodyPr/>
                    <a:lstStyle/>
                    <a:p>
                      <a:pPr algn="ctr" fontAlgn="b"/>
                      <a:r>
                        <a:rPr lang="en-US" sz="3200" u="none" strike="noStrike" dirty="0">
                          <a:effectLst/>
                        </a:rPr>
                        <a:t>49</a:t>
                      </a:r>
                      <a:endParaRPr lang="en-US" sz="3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3200" u="none" strike="noStrike" dirty="0">
                          <a:effectLst/>
                        </a:rPr>
                        <a:t>31</a:t>
                      </a:r>
                      <a:endParaRPr lang="en-US" sz="3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190500">
                <a:tc>
                  <a:txBody>
                    <a:bodyPr/>
                    <a:lstStyle/>
                    <a:p>
                      <a:pPr algn="ctr" fontAlgn="b"/>
                      <a:r>
                        <a:rPr lang="en-US" sz="3200" u="none" strike="noStrike" dirty="0">
                          <a:effectLst/>
                        </a:rPr>
                        <a:t>55</a:t>
                      </a:r>
                      <a:endParaRPr lang="en-US" sz="3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3200" u="none" strike="noStrike" dirty="0">
                          <a:effectLst/>
                        </a:rPr>
                        <a:t>46</a:t>
                      </a:r>
                      <a:endParaRPr lang="en-US" sz="3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190500">
                <a:tc>
                  <a:txBody>
                    <a:bodyPr/>
                    <a:lstStyle/>
                    <a:p>
                      <a:pPr algn="ctr" fontAlgn="b"/>
                      <a:r>
                        <a:rPr lang="en-US" sz="3200" b="0" i="0" u="none" strike="noStrike" dirty="0">
                          <a:solidFill>
                            <a:srgbClr val="000000"/>
                          </a:solidFill>
                          <a:effectLst/>
                          <a:latin typeface="Calibri" panose="020F0502020204030204" pitchFamily="34" charset="0"/>
                        </a:rPr>
                        <a:t>77</a:t>
                      </a:r>
                    </a:p>
                  </a:txBody>
                  <a:tcPr marL="9525" marR="9525" marT="9525" marB="0" anchor="b"/>
                </a:tc>
                <a:tc>
                  <a:txBody>
                    <a:bodyPr/>
                    <a:lstStyle/>
                    <a:p>
                      <a:pPr algn="ctr" fontAlgn="b"/>
                      <a:endParaRPr lang="en-US" sz="3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bl>
          </a:graphicData>
        </a:graphic>
      </p:graphicFrame>
      <p:sp>
        <p:nvSpPr>
          <p:cNvPr id="5" name="TextBox 4"/>
          <p:cNvSpPr txBox="1"/>
          <p:nvPr/>
        </p:nvSpPr>
        <p:spPr>
          <a:xfrm>
            <a:off x="1409252" y="1882588"/>
            <a:ext cx="9703397" cy="1754326"/>
          </a:xfrm>
          <a:prstGeom prst="rect">
            <a:avLst/>
          </a:prstGeom>
          <a:noFill/>
        </p:spPr>
        <p:txBody>
          <a:bodyPr wrap="square" rtlCol="0">
            <a:spAutoFit/>
          </a:bodyPr>
          <a:lstStyle/>
          <a:p>
            <a:pPr marL="285750" indent="-285750">
              <a:buFont typeface="Arial" charset="0"/>
              <a:buChar char="•"/>
            </a:pPr>
            <a:r>
              <a:rPr lang="en-US" dirty="0">
                <a:solidFill>
                  <a:prstClr val="black"/>
                </a:solidFill>
              </a:rPr>
              <a:t>IBM gives each employee in the marketing department technical training</a:t>
            </a:r>
          </a:p>
          <a:p>
            <a:pPr marL="285750" indent="-285750">
              <a:buFont typeface="Arial" charset="0"/>
              <a:buChar char="•"/>
            </a:pPr>
            <a:r>
              <a:rPr lang="en-US" dirty="0">
                <a:solidFill>
                  <a:prstClr val="black"/>
                </a:solidFill>
              </a:rPr>
              <a:t>Based on further testing, it appears the traditional training method isn’t effective</a:t>
            </a:r>
          </a:p>
          <a:p>
            <a:pPr marL="285750" indent="-285750">
              <a:buFont typeface="Arial" charset="0"/>
              <a:buChar char="•"/>
            </a:pPr>
            <a:r>
              <a:rPr lang="en-US" dirty="0">
                <a:solidFill>
                  <a:prstClr val="black"/>
                </a:solidFill>
              </a:rPr>
              <a:t>Hence, a new training method is developed</a:t>
            </a:r>
          </a:p>
          <a:p>
            <a:pPr marL="285750" indent="-285750">
              <a:buFont typeface="Arial" charset="0"/>
              <a:buChar char="•"/>
            </a:pPr>
            <a:r>
              <a:rPr lang="en-US" dirty="0">
                <a:solidFill>
                  <a:prstClr val="black"/>
                </a:solidFill>
              </a:rPr>
              <a:t>Below are the test scores of 4 individuals who just finished the “New Method” and the last 3 test scores from employees trained via the “Traditional Method” course</a:t>
            </a:r>
          </a:p>
          <a:p>
            <a:pPr marL="285750" indent="-285750">
              <a:buFont typeface="Arial" charset="0"/>
              <a:buChar char="•"/>
            </a:pPr>
            <a:r>
              <a:rPr lang="en-US" dirty="0">
                <a:solidFill>
                  <a:prstClr val="black"/>
                </a:solidFill>
              </a:rPr>
              <a:t>Is there evidence to suggest that the “New Method” increases test scores?  </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7330" y="3782140"/>
            <a:ext cx="2038350"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597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Nonparametric Methods</a:t>
            </a:r>
          </a:p>
        </p:txBody>
      </p:sp>
      <p:sp>
        <p:nvSpPr>
          <p:cNvPr id="3" name="Content Placeholder 2"/>
          <p:cNvSpPr>
            <a:spLocks noGrp="1"/>
          </p:cNvSpPr>
          <p:nvPr>
            <p:ph idx="1"/>
          </p:nvPr>
        </p:nvSpPr>
        <p:spPr/>
        <p:txBody>
          <a:bodyPr/>
          <a:lstStyle/>
          <a:p>
            <a:pPr>
              <a:buFont typeface="Arial" charset="0"/>
              <a:buChar char="•"/>
            </a:pPr>
            <a:r>
              <a:rPr lang="en-US" dirty="0"/>
              <a:t> A </a:t>
            </a:r>
            <a:r>
              <a:rPr lang="en-US" b="1" u="sng" cap="small" dirty="0">
                <a:solidFill>
                  <a:srgbClr val="FF0000"/>
                </a:solidFill>
              </a:rPr>
              <a:t>nonparametric</a:t>
            </a:r>
            <a:r>
              <a:rPr lang="en-US" dirty="0"/>
              <a:t> or </a:t>
            </a:r>
            <a:r>
              <a:rPr lang="en-US" b="1" u="sng" cap="small" dirty="0">
                <a:solidFill>
                  <a:srgbClr val="FF0000"/>
                </a:solidFill>
              </a:rPr>
              <a:t>distribution-free</a:t>
            </a:r>
            <a:r>
              <a:rPr lang="en-US" dirty="0"/>
              <a:t> test doesn’t depend on underlying assumptions</a:t>
            </a:r>
          </a:p>
          <a:p>
            <a:pPr>
              <a:buFont typeface="Arial" charset="0"/>
              <a:buChar char="•"/>
            </a:pPr>
            <a:endParaRPr lang="en-US" dirty="0"/>
          </a:p>
          <a:p>
            <a:pPr>
              <a:buFont typeface="Arial" charset="0"/>
              <a:buChar char="•"/>
            </a:pPr>
            <a:r>
              <a:rPr lang="en-US" dirty="0"/>
              <a:t> This makes them ideal for use when the assumptions of non-nonparametric (that is, </a:t>
            </a:r>
            <a:r>
              <a:rPr lang="en-US" b="1" u="sng" cap="small" dirty="0">
                <a:solidFill>
                  <a:srgbClr val="FF0000"/>
                </a:solidFill>
              </a:rPr>
              <a:t>parametric</a:t>
            </a:r>
            <a:r>
              <a:rPr lang="en-US" dirty="0"/>
              <a:t>) tests aren’t met</a:t>
            </a:r>
          </a:p>
          <a:p>
            <a:pPr>
              <a:buFont typeface="Arial" charset="0"/>
              <a:buChar char="•"/>
            </a:pPr>
            <a:endParaRPr lang="en-US" dirty="0"/>
          </a:p>
          <a:p>
            <a:pPr>
              <a:buFont typeface="Arial" charset="0"/>
              <a:buChar char="•"/>
            </a:pPr>
            <a:r>
              <a:rPr lang="en-US" dirty="0"/>
              <a:t> The trade-off is that nonparametric methods perform somewhat worse than parametric methods if the assumptions are approximately correct</a:t>
            </a:r>
          </a:p>
          <a:p>
            <a:pPr>
              <a:buFont typeface="Arial" charset="0"/>
              <a:buChar char="•"/>
            </a:pPr>
            <a:endParaRPr lang="en-US" dirty="0"/>
          </a:p>
          <a:p>
            <a:pPr>
              <a:buFont typeface="Arial" charset="0"/>
              <a:buChar char="•"/>
            </a:pPr>
            <a:r>
              <a:rPr lang="en-US" dirty="0"/>
              <a:t> The first nonparametric method we will consider is the ”rank sum test”</a:t>
            </a:r>
          </a:p>
        </p:txBody>
      </p:sp>
    </p:spTree>
    <p:extLst>
      <p:ext uri="{BB962C8B-B14F-4D97-AF65-F5344CB8AC3E}">
        <p14:creationId xmlns:p14="http://schemas.microsoft.com/office/powerpoint/2010/main" val="2984167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 Sum Test: Advantages</a:t>
            </a:r>
          </a:p>
        </p:txBody>
      </p:sp>
      <p:sp>
        <p:nvSpPr>
          <p:cNvPr id="3" name="Content Placeholder 2"/>
          <p:cNvSpPr>
            <a:spLocks noGrp="1"/>
          </p:cNvSpPr>
          <p:nvPr>
            <p:ph idx="1"/>
          </p:nvPr>
        </p:nvSpPr>
        <p:spPr/>
        <p:txBody>
          <a:bodyPr>
            <a:normAutofit fontScale="85000" lnSpcReduction="10000"/>
          </a:bodyPr>
          <a:lstStyle/>
          <a:p>
            <a:pPr>
              <a:buFont typeface="Arial" charset="0"/>
              <a:buChar char="•"/>
            </a:pPr>
            <a:r>
              <a:rPr lang="en-US" dirty="0"/>
              <a:t> No distributional assumptions</a:t>
            </a:r>
          </a:p>
          <a:p>
            <a:pPr>
              <a:buFont typeface="Arial" charset="0"/>
              <a:buChar char="•"/>
            </a:pPr>
            <a:r>
              <a:rPr lang="en-US" dirty="0"/>
              <a:t> Resistant to outliers</a:t>
            </a:r>
          </a:p>
          <a:p>
            <a:pPr>
              <a:buFont typeface="Arial" charset="0"/>
              <a:buChar char="•"/>
            </a:pPr>
            <a:r>
              <a:rPr lang="en-US" dirty="0"/>
              <a:t>Performs nearly as well as the t-test when the two populations are normal and considerably better when there are extreme outliers</a:t>
            </a:r>
          </a:p>
          <a:p>
            <a:pPr>
              <a:buFont typeface="Arial" charset="0"/>
              <a:buChar char="•"/>
            </a:pPr>
            <a:r>
              <a:rPr lang="en-US" dirty="0"/>
              <a:t>Works well with </a:t>
            </a:r>
            <a:r>
              <a:rPr lang="en-US" b="1" u="sng" cap="small" dirty="0">
                <a:solidFill>
                  <a:srgbClr val="FF0000"/>
                </a:solidFill>
              </a:rPr>
              <a:t>ordinal</a:t>
            </a:r>
            <a:r>
              <a:rPr lang="en-US" dirty="0"/>
              <a:t> (as opposed to interval data)</a:t>
            </a:r>
          </a:p>
          <a:p>
            <a:pPr>
              <a:buFont typeface="Arial" charset="0"/>
              <a:buChar char="•"/>
            </a:pPr>
            <a:r>
              <a:rPr lang="en-US" dirty="0"/>
              <a:t>Works with censored values</a:t>
            </a:r>
          </a:p>
          <a:p>
            <a:pPr>
              <a:buFont typeface="Arial" charset="0"/>
              <a:buChar char="•"/>
            </a:pPr>
            <a:endParaRPr lang="en-US" dirty="0"/>
          </a:p>
          <a:p>
            <a:pPr>
              <a:buFont typeface="Arial" charset="0"/>
              <a:buChar char="•"/>
            </a:pPr>
            <a:r>
              <a:rPr lang="en-US" dirty="0"/>
              <a:t>It still requires some assumptions:</a:t>
            </a:r>
          </a:p>
          <a:p>
            <a:pPr marL="749808" lvl="1" indent="-457200">
              <a:buFont typeface="+mj-lt"/>
              <a:buAutoNum type="arabicPeriod"/>
            </a:pPr>
            <a:r>
              <a:rPr lang="en-US" dirty="0"/>
              <a:t>All observations are independent</a:t>
            </a:r>
          </a:p>
          <a:p>
            <a:pPr marL="749808" lvl="1" indent="-457200">
              <a:buFont typeface="+mj-lt"/>
              <a:buAutoNum type="arabicPeriod"/>
            </a:pPr>
            <a:r>
              <a:rPr lang="en-US" dirty="0"/>
              <a:t>The </a:t>
            </a:r>
            <a:r>
              <a:rPr lang="en-US" i="1" dirty="0"/>
              <a:t>Y </a:t>
            </a:r>
            <a:r>
              <a:rPr lang="en-US" dirty="0"/>
              <a:t>values are ordinal</a:t>
            </a:r>
            <a:endParaRPr lang="en-US" i="1" dirty="0"/>
          </a:p>
          <a:p>
            <a:pPr>
              <a:buFont typeface="Arial" charset="0"/>
              <a:buChar char="•"/>
            </a:pPr>
            <a:endParaRPr lang="en-US" dirty="0"/>
          </a:p>
        </p:txBody>
      </p:sp>
      <p:sp>
        <p:nvSpPr>
          <p:cNvPr id="4" name="TextBox 3"/>
          <p:cNvSpPr txBox="1"/>
          <p:nvPr/>
        </p:nvSpPr>
        <p:spPr>
          <a:xfrm>
            <a:off x="6996545" y="4807527"/>
            <a:ext cx="5195455" cy="1477328"/>
          </a:xfrm>
          <a:prstGeom prst="rect">
            <a:avLst/>
          </a:prstGeom>
          <a:noFill/>
        </p:spPr>
        <p:txBody>
          <a:bodyPr wrap="square" rtlCol="0">
            <a:spAutoFit/>
          </a:bodyPr>
          <a:lstStyle/>
          <a:p>
            <a:r>
              <a:rPr lang="en-US" dirty="0">
                <a:solidFill>
                  <a:prstClr val="black"/>
                </a:solidFill>
              </a:rPr>
              <a:t>59 patients with arthritis who participated in a clinical trial were assigned to two groups, active and placebo. The response status: </a:t>
            </a:r>
          </a:p>
          <a:p>
            <a:r>
              <a:rPr lang="en-US" dirty="0">
                <a:solidFill>
                  <a:prstClr val="black"/>
                </a:solidFill>
              </a:rPr>
              <a:t>(excellent=5, good=4, moderate=3, fair=2, poor=1) </a:t>
            </a:r>
          </a:p>
          <a:p>
            <a:r>
              <a:rPr lang="en-US" dirty="0">
                <a:solidFill>
                  <a:prstClr val="black"/>
                </a:solidFill>
              </a:rPr>
              <a:t>of each patient was recorded.</a:t>
            </a:r>
          </a:p>
        </p:txBody>
      </p:sp>
      <p:cxnSp>
        <p:nvCxnSpPr>
          <p:cNvPr id="6" name="Straight Arrow Connector 5"/>
          <p:cNvCxnSpPr/>
          <p:nvPr/>
        </p:nvCxnSpPr>
        <p:spPr>
          <a:xfrm flipH="1" flipV="1">
            <a:off x="4128655" y="5361709"/>
            <a:ext cx="2784763" cy="110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996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Hypothesis Test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79" y="1845734"/>
                <a:ext cx="10058401" cy="1951951"/>
              </a:xfrm>
            </p:spPr>
            <p:txBody>
              <a:bodyPr>
                <a:noAutofit/>
              </a:bodyPr>
              <a:lstStyle/>
              <a:p>
                <a:pPr marL="0" indent="0">
                  <a:buNone/>
                </a:pPr>
                <a:r>
                  <a:rPr lang="en-US" sz="1200" dirty="0"/>
                  <a:t>For the rank-sum test, our null hypothesis is in terms of </a:t>
                </a:r>
                <a:r>
                  <a:rPr lang="en-US" sz="1200" b="1" u="sng" cap="small" dirty="0">
                    <a:solidFill>
                      <a:srgbClr val="FF0000"/>
                    </a:solidFill>
                  </a:rPr>
                  <a:t>distributions</a:t>
                </a:r>
                <a:r>
                  <a:rPr lang="en-US" sz="1200" dirty="0"/>
                  <a:t> instead of means.</a:t>
                </a:r>
              </a:p>
              <a:p>
                <a:pPr marL="0" indent="0">
                  <a:buNone/>
                </a:pP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charset="0"/>
                          </a:rPr>
                          <m:t>𝐻</m:t>
                        </m:r>
                      </m:e>
                      <m:sub>
                        <m:r>
                          <a:rPr lang="en-US" sz="1200" b="0" i="1" smtClean="0">
                            <a:latin typeface="Cambria Math" charset="0"/>
                          </a:rPr>
                          <m:t>0</m:t>
                        </m:r>
                      </m:sub>
                    </m:sSub>
                  </m:oMath>
                </a14:m>
                <a:r>
                  <a:rPr lang="en-US" sz="1200" dirty="0"/>
                  <a:t>: The distribution of the ”new” method scores is the same as the distribution of the “traditional” method scores</a:t>
                </a:r>
              </a:p>
              <a:p>
                <a:pPr marL="0" indent="0">
                  <a:buNone/>
                </a:pPr>
                <a14:m>
                  <m:oMath xmlns:m="http://schemas.openxmlformats.org/officeDocument/2006/math">
                    <m:sSub>
                      <m:sSubPr>
                        <m:ctrlPr>
                          <a:rPr lang="en-US" sz="1200" i="1">
                            <a:latin typeface="Cambria Math" panose="02040503050406030204" pitchFamily="18" charset="0"/>
                          </a:rPr>
                        </m:ctrlPr>
                      </m:sSubPr>
                      <m:e>
                        <m:r>
                          <a:rPr lang="en-US" sz="1200" i="1">
                            <a:latin typeface="Cambria Math" charset="0"/>
                          </a:rPr>
                          <m:t>𝐻</m:t>
                        </m:r>
                      </m:e>
                      <m:sub>
                        <m:r>
                          <a:rPr lang="en-US" sz="1200" i="1">
                            <a:latin typeface="Cambria Math" charset="0"/>
                          </a:rPr>
                          <m:t>0</m:t>
                        </m:r>
                      </m:sub>
                    </m:sSub>
                  </m:oMath>
                </a14:m>
                <a:r>
                  <a:rPr lang="en-US" sz="1200" dirty="0"/>
                  <a:t>: The average rank of one group is equal to the constant </a:t>
                </a:r>
                <a14:m>
                  <m:oMath xmlns:m="http://schemas.openxmlformats.org/officeDocument/2006/math">
                    <m:sSub>
                      <m:sSubPr>
                        <m:ctrlPr>
                          <a:rPr lang="en-US" sz="1200" i="1">
                            <a:latin typeface="Cambria Math" panose="02040503050406030204" pitchFamily="18" charset="0"/>
                          </a:rPr>
                        </m:ctrlPr>
                      </m:sSubPr>
                      <m:e>
                        <m:r>
                          <a:rPr lang="en-US" sz="1200" b="0" i="1" smtClean="0">
                            <a:latin typeface="Cambria Math" panose="02040503050406030204" pitchFamily="18" charset="0"/>
                          </a:rPr>
                          <m:t>𝑇</m:t>
                        </m:r>
                      </m:e>
                      <m:sub>
                        <m:r>
                          <a:rPr lang="en-US" sz="1200" i="1">
                            <a:latin typeface="Cambria Math" charset="0"/>
                          </a:rPr>
                          <m:t>0</m:t>
                        </m:r>
                      </m:sub>
                    </m:sSub>
                  </m:oMath>
                </a14:m>
                <a:r>
                  <a:rPr lang="en-US" sz="1200" dirty="0"/>
                  <a:t>, where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𝑇</m:t>
                        </m:r>
                      </m:e>
                      <m:sub>
                        <m:r>
                          <a:rPr lang="en-US" sz="1200" i="1">
                            <a:latin typeface="Cambria Math" charset="0"/>
                          </a:rPr>
                          <m:t>0</m:t>
                        </m:r>
                      </m:sub>
                    </m:sSub>
                  </m:oMath>
                </a14:m>
                <a:r>
                  <a:rPr lang="en-US" sz="1200" dirty="0"/>
                  <a:t> is the average rank of all the data (can be found after the sample sizes are determined but before data is collected) </a:t>
                </a:r>
              </a:p>
              <a:p>
                <a:pPr marL="0" indent="0">
                  <a:buNone/>
                </a:pPr>
                <a14:m>
                  <m:oMath xmlns:m="http://schemas.openxmlformats.org/officeDocument/2006/math">
                    <m:sSub>
                      <m:sSubPr>
                        <m:ctrlPr>
                          <a:rPr lang="en-US" sz="1200" i="1">
                            <a:latin typeface="Cambria Math" panose="02040503050406030204" pitchFamily="18" charset="0"/>
                          </a:rPr>
                        </m:ctrlPr>
                      </m:sSubPr>
                      <m:e>
                        <m:r>
                          <a:rPr lang="en-US" sz="1200" i="1">
                            <a:latin typeface="Cambria Math" charset="0"/>
                          </a:rPr>
                          <m:t>𝐻</m:t>
                        </m:r>
                      </m:e>
                      <m:sub>
                        <m:r>
                          <a:rPr lang="en-US" sz="1200" i="1">
                            <a:latin typeface="Cambria Math" charset="0"/>
                          </a:rPr>
                          <m:t>0</m:t>
                        </m:r>
                      </m:sub>
                    </m:sSub>
                  </m:oMath>
                </a14:m>
                <a:r>
                  <a:rPr lang="en-US" sz="1200" dirty="0"/>
                  <a:t>: The sum of the ranks of one group is equal to the constant </a:t>
                </a:r>
                <a14:m>
                  <m:oMath xmlns:m="http://schemas.openxmlformats.org/officeDocument/2006/math">
                    <m:sSub>
                      <m:sSubPr>
                        <m:ctrlPr>
                          <a:rPr lang="en-US" sz="1200" i="1">
                            <a:latin typeface="Cambria Math" panose="02040503050406030204" pitchFamily="18" charset="0"/>
                          </a:rPr>
                        </m:ctrlPr>
                      </m:sSubPr>
                      <m:e>
                        <m:r>
                          <a:rPr lang="en-US" sz="1200" b="0" i="1" smtClean="0">
                            <a:latin typeface="Cambria Math" panose="02040503050406030204" pitchFamily="18" charset="0"/>
                          </a:rPr>
                          <m:t>𝑉</m:t>
                        </m:r>
                      </m:e>
                      <m:sub>
                        <m:r>
                          <a:rPr lang="en-US" sz="1200" i="1">
                            <a:latin typeface="Cambria Math" charset="0"/>
                          </a:rPr>
                          <m:t>0</m:t>
                        </m:r>
                      </m:sub>
                    </m:sSub>
                  </m:oMath>
                </a14:m>
                <a:r>
                  <a:rPr lang="en-US" sz="1200" dirty="0"/>
                  <a:t>, where </a:t>
                </a:r>
                <a14:m>
                  <m:oMath xmlns:m="http://schemas.openxmlformats.org/officeDocument/2006/math">
                    <m:sSub>
                      <m:sSubPr>
                        <m:ctrlPr>
                          <a:rPr lang="en-US" sz="1200" i="1">
                            <a:latin typeface="Cambria Math" panose="02040503050406030204" pitchFamily="18" charset="0"/>
                          </a:rPr>
                        </m:ctrlPr>
                      </m:sSubPr>
                      <m:e>
                        <m:r>
                          <a:rPr lang="en-US" sz="1200" b="0" i="1" smtClean="0">
                            <a:latin typeface="Cambria Math" panose="02040503050406030204" pitchFamily="18" charset="0"/>
                          </a:rPr>
                          <m:t>𝑉</m:t>
                        </m:r>
                      </m:e>
                      <m:sub>
                        <m:r>
                          <a:rPr lang="en-US" sz="1200" i="1">
                            <a:latin typeface="Cambria Math" charset="0"/>
                          </a:rPr>
                          <m:t>0</m:t>
                        </m:r>
                      </m:sub>
                    </m:sSub>
                  </m:oMath>
                </a14:m>
                <a:r>
                  <a:rPr lang="en-US" sz="1200" dirty="0"/>
                  <a:t> is the expected sum of ranks for any group of that sample size (can be found after the sample sizes are determined but before data is collected)</a:t>
                </a:r>
              </a:p>
              <a:p>
                <a:endParaRPr lang="en-US" sz="1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79" y="1845734"/>
                <a:ext cx="10058401" cy="1951951"/>
              </a:xfrm>
              <a:blipFill>
                <a:blip r:embed="rId2"/>
                <a:stretch>
                  <a:fillRect l="-909" t="-1250" r="-909"/>
                </a:stretch>
              </a:blipFill>
            </p:spPr>
            <p:txBody>
              <a:bodyPr/>
              <a:lstStyle/>
              <a:p>
                <a:r>
                  <a:rPr lang="en-US">
                    <a:noFill/>
                  </a:rPr>
                  <a:t> </a:t>
                </a:r>
              </a:p>
            </p:txBody>
          </p:sp>
        </mc:Fallback>
      </mc:AlternateContent>
      <p:sp>
        <p:nvSpPr>
          <p:cNvPr id="5" name="TextBox 4"/>
          <p:cNvSpPr txBox="1"/>
          <p:nvPr/>
        </p:nvSpPr>
        <p:spPr>
          <a:xfrm>
            <a:off x="10731348" y="3797685"/>
            <a:ext cx="1245213" cy="369332"/>
          </a:xfrm>
          <a:prstGeom prst="rect">
            <a:avLst/>
          </a:prstGeom>
          <a:noFill/>
        </p:spPr>
        <p:txBody>
          <a:bodyPr wrap="none" rtlCol="0">
            <a:spAutoFit/>
          </a:bodyPr>
          <a:lstStyle/>
          <a:p>
            <a:r>
              <a:rPr lang="en-US" b="1" u="sng" cap="small" dirty="0">
                <a:solidFill>
                  <a:srgbClr val="FF0000"/>
                </a:solidFill>
              </a:rPr>
              <a:t>(Two sided)</a:t>
            </a:r>
            <a:endParaRPr lang="en-US" dirty="0">
              <a:solidFill>
                <a:prstClr val="black"/>
              </a:solidFill>
            </a:endParaRPr>
          </a:p>
        </p:txBody>
      </p:sp>
      <p:sp>
        <p:nvSpPr>
          <p:cNvPr id="6" name="TextBox 5"/>
          <p:cNvSpPr txBox="1"/>
          <p:nvPr/>
        </p:nvSpPr>
        <p:spPr>
          <a:xfrm>
            <a:off x="10673060" y="5043824"/>
            <a:ext cx="1178528" cy="369332"/>
          </a:xfrm>
          <a:prstGeom prst="rect">
            <a:avLst/>
          </a:prstGeom>
          <a:noFill/>
        </p:spPr>
        <p:txBody>
          <a:bodyPr wrap="none" rtlCol="0">
            <a:spAutoFit/>
          </a:bodyPr>
          <a:lstStyle/>
          <a:p>
            <a:r>
              <a:rPr lang="en-US" b="1" u="sng" cap="small" dirty="0">
                <a:solidFill>
                  <a:srgbClr val="FF0000"/>
                </a:solidFill>
              </a:rPr>
              <a:t>(one sided)</a:t>
            </a:r>
            <a:endParaRPr lang="en-US" dirty="0">
              <a:solidFill>
                <a:prstClr val="black"/>
              </a:solidFill>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152B33B7-5A7F-45CA-84E5-55B6034CDC38}"/>
                  </a:ext>
                </a:extLst>
              </p:cNvPr>
              <p:cNvSpPr txBox="1">
                <a:spLocks/>
              </p:cNvSpPr>
              <p:nvPr/>
            </p:nvSpPr>
            <p:spPr>
              <a:xfrm>
                <a:off x="1036320" y="3574401"/>
                <a:ext cx="10058401" cy="2730706"/>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b="1" dirty="0"/>
                  <a:t>The Alternative Hypotheses:</a:t>
                </a:r>
              </a:p>
              <a:p>
                <a:pPr marL="0" indent="0">
                  <a:buFont typeface="Calibri" panose="020F0502020204030204" pitchFamily="34" charset="0"/>
                  <a:buNone/>
                </a:pPr>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i="1" smtClean="0">
                            <a:latin typeface="Cambria Math" charset="0"/>
                          </a:rPr>
                          <m:t>𝐴</m:t>
                        </m:r>
                      </m:sub>
                    </m:sSub>
                  </m:oMath>
                </a14:m>
                <a:r>
                  <a:rPr lang="en-US" dirty="0"/>
                  <a:t>: The distribution of the ”new” method scores is </a:t>
                </a:r>
                <a:r>
                  <a:rPr lang="en-US" dirty="0">
                    <a:solidFill>
                      <a:srgbClr val="FF0000"/>
                    </a:solidFill>
                  </a:rPr>
                  <a:t>different</a:t>
                </a:r>
                <a:r>
                  <a:rPr lang="en-US" dirty="0"/>
                  <a:t> from the distribution of the “traditional” method scores</a:t>
                </a:r>
              </a:p>
              <a:p>
                <a:pPr marL="0" indent="0">
                  <a:buFont typeface="Calibri" panose="020F0502020204030204" pitchFamily="34" charset="0"/>
                  <a:buNone/>
                </a:pPr>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i="1" smtClean="0">
                            <a:latin typeface="Cambria Math" panose="02040503050406030204" pitchFamily="18" charset="0"/>
                          </a:rPr>
                          <m:t>𝐴</m:t>
                        </m:r>
                      </m:sub>
                    </m:sSub>
                  </m:oMath>
                </a14:m>
                <a:r>
                  <a:rPr lang="en-US" dirty="0"/>
                  <a:t>: The average rank of one group is </a:t>
                </a:r>
                <a:r>
                  <a:rPr lang="en-US" dirty="0">
                    <a:solidFill>
                      <a:srgbClr val="FF0000"/>
                    </a:solidFill>
                  </a:rPr>
                  <a:t>different</a:t>
                </a:r>
                <a:r>
                  <a:rPr lang="en-US" dirty="0"/>
                  <a:t> from the constant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charset="0"/>
                          </a:rPr>
                          <m:t>0</m:t>
                        </m:r>
                      </m:sub>
                    </m:sSub>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charset="0"/>
                          </a:rPr>
                          <m:t>0</m:t>
                        </m:r>
                      </m:sub>
                    </m:sSub>
                  </m:oMath>
                </a14:m>
                <a:r>
                  <a:rPr lang="en-US" dirty="0"/>
                  <a:t> is the average rank of all the data (can be found after the sample sizes are determined but before data is collected) </a:t>
                </a:r>
              </a:p>
              <a:p>
                <a:pPr marL="0" indent="0">
                  <a:buFont typeface="Calibri" panose="020F0502020204030204" pitchFamily="34" charset="0"/>
                  <a:buNone/>
                </a:pPr>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i="1" smtClean="0">
                            <a:latin typeface="Cambria Math" panose="02040503050406030204" pitchFamily="18" charset="0"/>
                          </a:rPr>
                          <m:t>𝐴</m:t>
                        </m:r>
                      </m:sub>
                    </m:sSub>
                  </m:oMath>
                </a14:m>
                <a:r>
                  <a:rPr lang="en-US" dirty="0"/>
                  <a:t>: The sum of the ranks of one group is </a:t>
                </a:r>
                <a:r>
                  <a:rPr lang="en-US" dirty="0">
                    <a:solidFill>
                      <a:srgbClr val="FF0000"/>
                    </a:solidFill>
                  </a:rPr>
                  <a:t>different</a:t>
                </a:r>
                <a:r>
                  <a:rPr lang="en-US" dirty="0"/>
                  <a:t> from the constant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charset="0"/>
                          </a:rPr>
                          <m:t>0</m:t>
                        </m:r>
                      </m:sub>
                    </m:sSub>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charset="0"/>
                          </a:rPr>
                          <m:t>0</m:t>
                        </m:r>
                      </m:sub>
                    </m:sSub>
                  </m:oMath>
                </a14:m>
                <a:r>
                  <a:rPr lang="en-US" dirty="0"/>
                  <a:t> is the expected sum of ranks for any group of that sample size (can be found after the sample sizes are determined but before data is collected)</a:t>
                </a:r>
                <a:endParaRPr lang="en-US" i="1" dirty="0">
                  <a:latin typeface="Cambria Math" panose="02040503050406030204" pitchFamily="18" charset="0"/>
                </a:endParaRPr>
              </a:p>
              <a:p>
                <a:pPr marL="0" indent="0">
                  <a:buFont typeface="Calibri" panose="020F0502020204030204" pitchFamily="34" charset="0"/>
                  <a:buNone/>
                </a:pPr>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i="1" smtClean="0">
                            <a:latin typeface="Cambria Math" charset="0"/>
                          </a:rPr>
                          <m:t>𝐴</m:t>
                        </m:r>
                      </m:sub>
                    </m:sSub>
                  </m:oMath>
                </a14:m>
                <a:r>
                  <a:rPr lang="en-US" dirty="0"/>
                  <a:t>: The distribution of the ”new” method scores is </a:t>
                </a:r>
                <a:r>
                  <a:rPr lang="en-US" dirty="0">
                    <a:solidFill>
                      <a:srgbClr val="FF0000"/>
                    </a:solidFill>
                  </a:rPr>
                  <a:t>greater than</a:t>
                </a:r>
                <a:r>
                  <a:rPr lang="en-US" dirty="0"/>
                  <a:t> the distribution of the “traditional” method scores</a:t>
                </a:r>
              </a:p>
              <a:p>
                <a:pPr marL="0" indent="0">
                  <a:buFont typeface="Calibri" panose="020F0502020204030204" pitchFamily="34" charset="0"/>
                  <a:buNone/>
                </a:pPr>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i="1">
                            <a:latin typeface="Cambria Math" panose="02040503050406030204" pitchFamily="18" charset="0"/>
                          </a:rPr>
                          <m:t>𝐴</m:t>
                        </m:r>
                      </m:sub>
                    </m:sSub>
                  </m:oMath>
                </a14:m>
                <a:r>
                  <a:rPr lang="en-US" dirty="0"/>
                  <a:t>: The average rank of one group is </a:t>
                </a:r>
                <a:r>
                  <a:rPr lang="en-US" dirty="0">
                    <a:solidFill>
                      <a:srgbClr val="FF0000"/>
                    </a:solidFill>
                  </a:rPr>
                  <a:t>greater than</a:t>
                </a:r>
                <a:r>
                  <a:rPr lang="en-US" dirty="0"/>
                  <a:t> the constant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charset="0"/>
                          </a:rPr>
                          <m:t>0</m:t>
                        </m:r>
                      </m:sub>
                    </m:sSub>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charset="0"/>
                          </a:rPr>
                          <m:t>0</m:t>
                        </m:r>
                      </m:sub>
                    </m:sSub>
                  </m:oMath>
                </a14:m>
                <a:r>
                  <a:rPr lang="en-US" dirty="0"/>
                  <a:t> is the average rank of all the data (can be found after the sample sizes are determined but before data is collected) </a:t>
                </a:r>
              </a:p>
              <a:p>
                <a:pPr marL="0" indent="0">
                  <a:buFont typeface="Calibri" panose="020F0502020204030204" pitchFamily="34" charset="0"/>
                  <a:buNone/>
                </a:pPr>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i="1">
                            <a:latin typeface="Cambria Math" panose="02040503050406030204" pitchFamily="18" charset="0"/>
                          </a:rPr>
                          <m:t>𝐴</m:t>
                        </m:r>
                      </m:sub>
                    </m:sSub>
                  </m:oMath>
                </a14:m>
                <a:r>
                  <a:rPr lang="en-US" dirty="0"/>
                  <a:t>: The sum of the ranks of one group is </a:t>
                </a:r>
                <a:r>
                  <a:rPr lang="en-US" dirty="0">
                    <a:solidFill>
                      <a:srgbClr val="FF0000"/>
                    </a:solidFill>
                  </a:rPr>
                  <a:t>greater than</a:t>
                </a:r>
                <a:r>
                  <a:rPr lang="en-US" dirty="0"/>
                  <a:t> the constant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charset="0"/>
                          </a:rPr>
                          <m:t>0</m:t>
                        </m:r>
                      </m:sub>
                    </m:sSub>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charset="0"/>
                          </a:rPr>
                          <m:t>0</m:t>
                        </m:r>
                      </m:sub>
                    </m:sSub>
                  </m:oMath>
                </a14:m>
                <a:r>
                  <a:rPr lang="en-US" dirty="0"/>
                  <a:t> is the expected sum of ranks for any group of that sample size (can be found after the sample sizes are determined but before data is collected)</a:t>
                </a:r>
                <a:endParaRPr lang="en-US" i="1" dirty="0">
                  <a:latin typeface="Cambria Math" panose="02040503050406030204" pitchFamily="18" charset="0"/>
                </a:endParaRPr>
              </a:p>
              <a:p>
                <a:endParaRPr lang="en-US" dirty="0"/>
              </a:p>
              <a:p>
                <a:endParaRPr lang="en-US" dirty="0"/>
              </a:p>
              <a:p>
                <a:endParaRPr lang="en-US" dirty="0"/>
              </a:p>
              <a:p>
                <a:endParaRPr lang="en-US" dirty="0"/>
              </a:p>
            </p:txBody>
          </p:sp>
        </mc:Choice>
        <mc:Fallback xmlns="">
          <p:sp>
            <p:nvSpPr>
              <p:cNvPr id="7" name="Content Placeholder 2">
                <a:extLst>
                  <a:ext uri="{FF2B5EF4-FFF2-40B4-BE49-F238E27FC236}">
                    <a16:creationId xmlns:a16="http://schemas.microsoft.com/office/drawing/2014/main" id="{152B33B7-5A7F-45CA-84E5-55B6034CDC38}"/>
                  </a:ext>
                </a:extLst>
              </p:cNvPr>
              <p:cNvSpPr txBox="1">
                <a:spLocks noRot="1" noChangeAspect="1" noMove="1" noResize="1" noEditPoints="1" noAdjustHandles="1" noChangeArrowheads="1" noChangeShapeType="1" noTextEdit="1"/>
              </p:cNvSpPr>
              <p:nvPr/>
            </p:nvSpPr>
            <p:spPr>
              <a:xfrm>
                <a:off x="1036320" y="3574401"/>
                <a:ext cx="10058401" cy="2730706"/>
              </a:xfrm>
              <a:prstGeom prst="rect">
                <a:avLst/>
              </a:prstGeom>
              <a:blipFill>
                <a:blip r:embed="rId3"/>
                <a:stretch>
                  <a:fillRect l="-970" t="-2009" r="-788" b="-670"/>
                </a:stretch>
              </a:blipFill>
            </p:spPr>
            <p:txBody>
              <a:bodyPr/>
              <a:lstStyle/>
              <a:p>
                <a:r>
                  <a:rPr lang="en-US">
                    <a:noFill/>
                  </a:rPr>
                  <a:t> </a:t>
                </a:r>
              </a:p>
            </p:txBody>
          </p:sp>
        </mc:Fallback>
      </mc:AlternateContent>
    </p:spTree>
    <p:extLst>
      <p:ext uri="{BB962C8B-B14F-4D97-AF65-F5344CB8AC3E}">
        <p14:creationId xmlns:p14="http://schemas.microsoft.com/office/powerpoint/2010/main" val="15162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Rank Sum test</a:t>
            </a:r>
          </a:p>
        </p:txBody>
      </p:sp>
      <p:sp>
        <p:nvSpPr>
          <p:cNvPr id="3" name="Content Placeholder 2"/>
          <p:cNvSpPr>
            <a:spLocks noGrp="1"/>
          </p:cNvSpPr>
          <p:nvPr>
            <p:ph idx="1"/>
          </p:nvPr>
        </p:nvSpPr>
        <p:spPr>
          <a:xfrm>
            <a:off x="1097279" y="1845733"/>
            <a:ext cx="10058401" cy="4477007"/>
          </a:xfrm>
        </p:spPr>
        <p:txBody>
          <a:bodyPr>
            <a:normAutofit fontScale="70000" lnSpcReduction="20000"/>
          </a:bodyPr>
          <a:lstStyle/>
          <a:p>
            <a:pPr>
              <a:buFont typeface="Arial" charset="0"/>
              <a:buChar char="•"/>
            </a:pPr>
            <a:r>
              <a:rPr lang="en-US" dirty="0"/>
              <a:t> We can compute the rank sum test statistic using the following steps:</a:t>
            </a:r>
          </a:p>
          <a:p>
            <a:pPr>
              <a:buFont typeface="Arial" charset="0"/>
              <a:buChar char="•"/>
            </a:pPr>
            <a:endParaRPr lang="en-US" dirty="0"/>
          </a:p>
          <a:p>
            <a:pPr marL="749808" lvl="1" indent="-457200">
              <a:buFont typeface="+mj-lt"/>
              <a:buAutoNum type="arabicPeriod"/>
            </a:pPr>
            <a:r>
              <a:rPr lang="en-US" dirty="0"/>
              <a:t>List all observations from both groups in increasing order</a:t>
            </a:r>
          </a:p>
          <a:p>
            <a:pPr marL="749808" lvl="1" indent="-457200">
              <a:buFont typeface="+mj-lt"/>
              <a:buAutoNum type="arabicPeriod"/>
            </a:pPr>
            <a:r>
              <a:rPr lang="en-US" dirty="0"/>
              <a:t>Assign each observation a rank, from 1 to </a:t>
            </a:r>
            <a:r>
              <a:rPr lang="en-US" i="1" dirty="0"/>
              <a:t>n</a:t>
            </a:r>
          </a:p>
          <a:p>
            <a:pPr marL="749808" lvl="1" indent="-457200">
              <a:buFont typeface="+mj-lt"/>
              <a:buAutoNum type="arabicPeriod"/>
            </a:pPr>
            <a:r>
              <a:rPr lang="en-US" dirty="0"/>
              <a:t>If there are any ties, assign each tied observation’s rank to be the average of their ranks.</a:t>
            </a:r>
          </a:p>
          <a:p>
            <a:pPr marL="749808" lvl="1" indent="-457200">
              <a:buFont typeface="+mj-lt"/>
              <a:buAutoNum type="arabicPeriod"/>
            </a:pPr>
            <a:r>
              <a:rPr lang="en-US" dirty="0"/>
              <a:t>Identify each observation by its group</a:t>
            </a:r>
          </a:p>
          <a:p>
            <a:pPr marL="292608" lvl="1" indent="0">
              <a:buNone/>
            </a:pPr>
            <a:endParaRPr lang="en-US" dirty="0"/>
          </a:p>
          <a:p>
            <a:pPr>
              <a:buFont typeface="Arial" charset="0"/>
              <a:buChar char="•"/>
            </a:pPr>
            <a:r>
              <a:rPr lang="en-US" dirty="0"/>
              <a:t> The test statistic, </a:t>
            </a:r>
            <a:r>
              <a:rPr lang="en-US" i="1" dirty="0"/>
              <a:t>T</a:t>
            </a:r>
            <a:r>
              <a:rPr lang="en-US" dirty="0"/>
              <a:t>, is the sum of the ranks in one of the groups.</a:t>
            </a:r>
            <a:endParaRPr lang="en-US" i="1" dirty="0"/>
          </a:p>
          <a:p>
            <a:pPr>
              <a:buFont typeface="Arial" charset="0"/>
              <a:buChar char="•"/>
            </a:pPr>
            <a:endParaRPr lang="en-US" dirty="0"/>
          </a:p>
          <a:p>
            <a:pPr>
              <a:buFont typeface="Arial" charset="0"/>
              <a:buChar char="•"/>
            </a:pPr>
            <a:r>
              <a:rPr lang="en-US" dirty="0"/>
              <a:t>We can find a p-value in two ways:</a:t>
            </a:r>
          </a:p>
          <a:p>
            <a:pPr lvl="1">
              <a:buFont typeface="Arial" charset="0"/>
              <a:buChar char="•"/>
            </a:pPr>
            <a:r>
              <a:rPr lang="en-US" dirty="0"/>
              <a:t>Normal approximation</a:t>
            </a:r>
          </a:p>
          <a:p>
            <a:pPr lvl="1">
              <a:buFont typeface="Arial" charset="0"/>
              <a:buChar char="•"/>
            </a:pPr>
            <a:r>
              <a:rPr lang="en-US" dirty="0"/>
              <a:t>Re-randomization (exact or approximate)</a:t>
            </a:r>
          </a:p>
        </p:txBody>
      </p:sp>
      <p:sp>
        <p:nvSpPr>
          <p:cNvPr id="4" name="TextBox 3"/>
          <p:cNvSpPr txBox="1"/>
          <p:nvPr/>
        </p:nvSpPr>
        <p:spPr>
          <a:xfrm>
            <a:off x="7426712" y="2754350"/>
            <a:ext cx="3599062" cy="369332"/>
          </a:xfrm>
          <a:prstGeom prst="rect">
            <a:avLst/>
          </a:prstGeom>
          <a:noFill/>
        </p:spPr>
        <p:txBody>
          <a:bodyPr wrap="none" rtlCol="0">
            <a:spAutoFit/>
          </a:bodyPr>
          <a:lstStyle/>
          <a:p>
            <a:r>
              <a:rPr lang="en-US" dirty="0">
                <a:solidFill>
                  <a:prstClr val="black"/>
                </a:solidFill>
              </a:rPr>
              <a:t>Note: </a:t>
            </a:r>
            <a:r>
              <a:rPr lang="en-US" i="1" dirty="0">
                <a:solidFill>
                  <a:prstClr val="black"/>
                </a:solidFill>
              </a:rPr>
              <a:t>n</a:t>
            </a:r>
            <a:r>
              <a:rPr lang="en-US" dirty="0">
                <a:solidFill>
                  <a:prstClr val="black"/>
                </a:solidFill>
              </a:rPr>
              <a:t> is the total # of observations</a:t>
            </a:r>
            <a:endParaRPr lang="en-US" i="1" dirty="0">
              <a:solidFill>
                <a:prstClr val="black"/>
              </a:solidFill>
            </a:endParaRPr>
          </a:p>
        </p:txBody>
      </p:sp>
      <p:cxnSp>
        <p:nvCxnSpPr>
          <p:cNvPr id="6" name="Straight Arrow Connector 5"/>
          <p:cNvCxnSpPr/>
          <p:nvPr/>
        </p:nvCxnSpPr>
        <p:spPr>
          <a:xfrm flipH="1">
            <a:off x="5910146" y="2939016"/>
            <a:ext cx="1516566"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335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Sampling Distribution of … </a:t>
            </a:r>
          </a:p>
        </p:txBody>
      </p:sp>
      <p:sp>
        <p:nvSpPr>
          <p:cNvPr id="4" name="Title 1"/>
          <p:cNvSpPr txBox="1">
            <a:spLocks/>
          </p:cNvSpPr>
          <p:nvPr/>
        </p:nvSpPr>
        <p:spPr>
          <a:xfrm>
            <a:off x="1097280" y="1813992"/>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prstClr val="black">
                    <a:lumMod val="75000"/>
                    <a:lumOff val="25000"/>
                  </a:prstClr>
                </a:solidFill>
              </a:rPr>
              <a:t>The Rank Sum Statistic! </a:t>
            </a:r>
          </a:p>
        </p:txBody>
      </p:sp>
      <p:grpSp>
        <p:nvGrpSpPr>
          <p:cNvPr id="7" name="Group 6"/>
          <p:cNvGrpSpPr/>
          <p:nvPr/>
        </p:nvGrpSpPr>
        <p:grpSpPr>
          <a:xfrm>
            <a:off x="2843530" y="3400213"/>
            <a:ext cx="6402070" cy="2294996"/>
            <a:chOff x="2843530" y="3400213"/>
            <a:chExt cx="6402070" cy="2294996"/>
          </a:xfrm>
        </p:grpSpPr>
        <p:pic>
          <p:nvPicPr>
            <p:cNvPr id="5" name="Picture 4"/>
            <p:cNvPicPr>
              <a:picLocks noChangeAspect="1"/>
            </p:cNvPicPr>
            <p:nvPr/>
          </p:nvPicPr>
          <p:blipFill>
            <a:blip r:embed="rId2"/>
            <a:stretch>
              <a:fillRect/>
            </a:stretch>
          </p:blipFill>
          <p:spPr>
            <a:xfrm>
              <a:off x="2843530" y="3628284"/>
              <a:ext cx="6057900" cy="2066925"/>
            </a:xfrm>
            <a:prstGeom prst="rect">
              <a:avLst/>
            </a:prstGeom>
          </p:spPr>
        </p:pic>
        <p:sp>
          <p:nvSpPr>
            <p:cNvPr id="6" name="Rectangle 5"/>
            <p:cNvSpPr/>
            <p:nvPr/>
          </p:nvSpPr>
          <p:spPr>
            <a:xfrm>
              <a:off x="8216053" y="3400213"/>
              <a:ext cx="1029547" cy="1334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
        <p:nvSpPr>
          <p:cNvPr id="3" name="TextBox 2">
            <a:extLst>
              <a:ext uri="{FF2B5EF4-FFF2-40B4-BE49-F238E27FC236}">
                <a16:creationId xmlns:a16="http://schemas.microsoft.com/office/drawing/2014/main" id="{FA2B206F-BCF7-4C42-9927-201AAE7F6169}"/>
              </a:ext>
            </a:extLst>
          </p:cNvPr>
          <p:cNvSpPr txBox="1"/>
          <p:nvPr/>
        </p:nvSpPr>
        <p:spPr>
          <a:xfrm>
            <a:off x="8559210" y="3492820"/>
            <a:ext cx="3019646" cy="1200329"/>
          </a:xfrm>
          <a:prstGeom prst="rect">
            <a:avLst/>
          </a:prstGeom>
          <a:noFill/>
        </p:spPr>
        <p:txBody>
          <a:bodyPr wrap="square" rtlCol="0">
            <a:spAutoFit/>
          </a:bodyPr>
          <a:lstStyle/>
          <a:p>
            <a:r>
              <a:rPr lang="en-US" dirty="0"/>
              <a:t>Rank Sum test statistic (sum of ranks of one group) is approximately normally distributed!</a:t>
            </a:r>
          </a:p>
        </p:txBody>
      </p:sp>
    </p:spTree>
    <p:extLst>
      <p:ext uri="{BB962C8B-B14F-4D97-AF65-F5344CB8AC3E}">
        <p14:creationId xmlns:p14="http://schemas.microsoft.com/office/powerpoint/2010/main" val="2634268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Rank-Sum Test: Normal Approximation</a:t>
            </a:r>
          </a:p>
        </p:txBody>
      </p:sp>
      <p:pic>
        <p:nvPicPr>
          <p:cNvPr id="4" name="Picture 3"/>
          <p:cNvPicPr>
            <a:picLocks noChangeAspect="1"/>
          </p:cNvPicPr>
          <p:nvPr/>
        </p:nvPicPr>
        <p:blipFill>
          <a:blip r:embed="rId2"/>
          <a:stretch>
            <a:fillRect/>
          </a:stretch>
        </p:blipFill>
        <p:spPr>
          <a:xfrm>
            <a:off x="796198" y="1837725"/>
            <a:ext cx="9128388" cy="4488377"/>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9924586" y="3501483"/>
                <a:ext cx="2107580" cy="680699"/>
              </a:xfrm>
              <a:prstGeom prst="rect">
                <a:avLst/>
              </a:prstGeom>
              <a:noFill/>
            </p:spPr>
            <p:txBody>
              <a:bodyPr wrap="square" rtlCol="0">
                <a:spAutoFit/>
              </a:bodyPr>
              <a:lstStyle/>
              <a:p>
                <a:r>
                  <a:rPr lang="en-US" sz="2400" dirty="0">
                    <a:solidFill>
                      <a:prstClr val="black"/>
                    </a:solidFill>
                  </a:rPr>
                  <a:t>Z </a:t>
                </a:r>
                <a14:m>
                  <m:oMath xmlns:m="http://schemas.openxmlformats.org/officeDocument/2006/math">
                    <m:r>
                      <a:rPr lang="en-US" sz="2400" i="1">
                        <a:solidFill>
                          <a:prstClr val="black"/>
                        </a:solidFill>
                        <a:latin typeface="Cambria Math" charset="0"/>
                      </a:rPr>
                      <m:t>= </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charset="0"/>
                          </a:rPr>
                          <m:t>𝑇</m:t>
                        </m:r>
                        <m:r>
                          <a:rPr lang="en-US" sz="2400" i="1">
                            <a:solidFill>
                              <a:prstClr val="black"/>
                            </a:solidFill>
                            <a:latin typeface="Cambria Math" charset="0"/>
                          </a:rPr>
                          <m:t> −</m:t>
                        </m:r>
                        <m:r>
                          <a:rPr lang="en-US" sz="2400" i="1">
                            <a:solidFill>
                              <a:prstClr val="black"/>
                            </a:solidFill>
                            <a:latin typeface="Cambria Math" charset="0"/>
                          </a:rPr>
                          <m:t>𝑀𝑒𝑎𝑛</m:t>
                        </m:r>
                        <m:r>
                          <a:rPr lang="en-US" sz="2400" i="1">
                            <a:solidFill>
                              <a:prstClr val="black"/>
                            </a:solidFill>
                            <a:latin typeface="Cambria Math" charset="0"/>
                          </a:rPr>
                          <m:t>(</m:t>
                        </m:r>
                        <m:r>
                          <a:rPr lang="en-US" sz="2400" i="1">
                            <a:solidFill>
                              <a:prstClr val="black"/>
                            </a:solidFill>
                            <a:latin typeface="Cambria Math" charset="0"/>
                          </a:rPr>
                          <m:t>𝑇</m:t>
                        </m:r>
                        <m:r>
                          <a:rPr lang="en-US" sz="2400" i="1">
                            <a:solidFill>
                              <a:prstClr val="black"/>
                            </a:solidFill>
                            <a:latin typeface="Cambria Math" charset="0"/>
                          </a:rPr>
                          <m:t>)</m:t>
                        </m:r>
                      </m:num>
                      <m:den>
                        <m:r>
                          <a:rPr lang="en-US" sz="2400" i="1">
                            <a:solidFill>
                              <a:prstClr val="black"/>
                            </a:solidFill>
                            <a:latin typeface="Cambria Math" charset="0"/>
                          </a:rPr>
                          <m:t>𝑆𝐷</m:t>
                        </m:r>
                        <m:r>
                          <a:rPr lang="en-US" sz="2400" i="1">
                            <a:solidFill>
                              <a:prstClr val="black"/>
                            </a:solidFill>
                            <a:latin typeface="Cambria Math" charset="0"/>
                          </a:rPr>
                          <m:t>(</m:t>
                        </m:r>
                        <m:r>
                          <a:rPr lang="en-US" sz="2400" i="1">
                            <a:solidFill>
                              <a:prstClr val="black"/>
                            </a:solidFill>
                            <a:latin typeface="Cambria Math" charset="0"/>
                          </a:rPr>
                          <m:t>𝑇</m:t>
                        </m:r>
                        <m:r>
                          <a:rPr lang="en-US" sz="2400" i="1">
                            <a:solidFill>
                              <a:prstClr val="black"/>
                            </a:solidFill>
                            <a:latin typeface="Cambria Math" charset="0"/>
                          </a:rPr>
                          <m:t>)</m:t>
                        </m:r>
                      </m:den>
                    </m:f>
                  </m:oMath>
                </a14:m>
                <a:endParaRPr lang="en-US" sz="2400" dirty="0">
                  <a:solidFill>
                    <a:prstClr val="black"/>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9924586" y="3501483"/>
                <a:ext cx="2107580" cy="680699"/>
              </a:xfrm>
              <a:prstGeom prst="rect">
                <a:avLst/>
              </a:prstGeom>
              <a:blipFill rotWithShape="0">
                <a:blip r:embed="rId3"/>
                <a:stretch>
                  <a:fillRect l="-4335" b="-893"/>
                </a:stretch>
              </a:blipFill>
            </p:spPr>
            <p:txBody>
              <a:bodyPr/>
              <a:lstStyle/>
              <a:p>
                <a:r>
                  <a:rPr lang="en-US">
                    <a:noFill/>
                  </a:rPr>
                  <a:t> </a:t>
                </a:r>
              </a:p>
            </p:txBody>
          </p:sp>
        </mc:Fallback>
      </mc:AlternateContent>
      <p:cxnSp>
        <p:nvCxnSpPr>
          <p:cNvPr id="6" name="Straight Arrow Connector 5"/>
          <p:cNvCxnSpPr>
            <a:endCxn id="3" idx="1"/>
          </p:cNvCxnSpPr>
          <p:nvPr/>
        </p:nvCxnSpPr>
        <p:spPr>
          <a:xfrm flipV="1">
            <a:off x="8140390" y="3841833"/>
            <a:ext cx="1784196" cy="440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73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Rank Sum Test: randomly assign ranks </a:t>
            </a:r>
            <a:br>
              <a:rPr lang="en-US" dirty="0"/>
            </a:br>
            <a:r>
              <a:rPr lang="en-US" dirty="0"/>
              <a:t>(or positions)</a:t>
            </a:r>
          </a:p>
        </p:txBody>
      </p:sp>
      <p:sp>
        <p:nvSpPr>
          <p:cNvPr id="7" name="TextBox 6">
            <a:extLst>
              <a:ext uri="{FF2B5EF4-FFF2-40B4-BE49-F238E27FC236}">
                <a16:creationId xmlns:a16="http://schemas.microsoft.com/office/drawing/2014/main" id="{5C6F3F0C-8B08-474A-86AE-1595C744495B}"/>
              </a:ext>
            </a:extLst>
          </p:cNvPr>
          <p:cNvSpPr txBox="1"/>
          <p:nvPr/>
        </p:nvSpPr>
        <p:spPr>
          <a:xfrm>
            <a:off x="1265273" y="3955312"/>
            <a:ext cx="10069033" cy="1477328"/>
          </a:xfrm>
          <a:prstGeom prst="rect">
            <a:avLst/>
          </a:prstGeom>
          <a:noFill/>
        </p:spPr>
        <p:txBody>
          <a:bodyPr wrap="square" rtlCol="0">
            <a:spAutoFit/>
          </a:bodyPr>
          <a:lstStyle/>
          <a:p>
            <a:r>
              <a:rPr lang="en-US" dirty="0"/>
              <a:t>Record sum of ranks of one group for all 7! permutations of ranks. (7!=7*6*5*4*3*2*1)</a:t>
            </a:r>
          </a:p>
          <a:p>
            <a:r>
              <a:rPr lang="en-US" dirty="0"/>
              <a:t>P-value is the number of permutations with a sum equal to or more extreme than the one in the original data set divided by the total number of permutations. </a:t>
            </a:r>
          </a:p>
          <a:p>
            <a:endParaRPr lang="en-US" dirty="0"/>
          </a:p>
          <a:p>
            <a:r>
              <a:rPr lang="en-US" dirty="0"/>
              <a:t>*Could also do an approximate p-value by randomly choosing, say, 1000 orderings of the data.</a:t>
            </a:r>
          </a:p>
        </p:txBody>
      </p:sp>
      <p:graphicFrame>
        <p:nvGraphicFramePr>
          <p:cNvPr id="9" name="Content Placeholder 8">
            <a:extLst>
              <a:ext uri="{FF2B5EF4-FFF2-40B4-BE49-F238E27FC236}">
                <a16:creationId xmlns:a16="http://schemas.microsoft.com/office/drawing/2014/main" id="{4E7FA0C9-680D-444B-9022-47780B93B218}"/>
              </a:ext>
            </a:extLst>
          </p:cNvPr>
          <p:cNvGraphicFramePr>
            <a:graphicFrameLocks noGrp="1"/>
          </p:cNvGraphicFramePr>
          <p:nvPr>
            <p:ph idx="1"/>
          </p:nvPr>
        </p:nvGraphicFramePr>
        <p:xfrm>
          <a:off x="1459005" y="2074058"/>
          <a:ext cx="1727200" cy="15240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3659967653"/>
                    </a:ext>
                  </a:extLst>
                </a:gridCol>
                <a:gridCol w="508000">
                  <a:extLst>
                    <a:ext uri="{9D8B030D-6E8A-4147-A177-3AD203B41FA5}">
                      <a16:colId xmlns:a16="http://schemas.microsoft.com/office/drawing/2014/main" val="2301705545"/>
                    </a:ext>
                  </a:extLst>
                </a:gridCol>
                <a:gridCol w="444500">
                  <a:extLst>
                    <a:ext uri="{9D8B030D-6E8A-4147-A177-3AD203B41FA5}">
                      <a16:colId xmlns:a16="http://schemas.microsoft.com/office/drawing/2014/main" val="941949195"/>
                    </a:ext>
                  </a:extLst>
                </a:gridCol>
                <a:gridCol w="355600">
                  <a:extLst>
                    <a:ext uri="{9D8B030D-6E8A-4147-A177-3AD203B41FA5}">
                      <a16:colId xmlns:a16="http://schemas.microsoft.com/office/drawing/2014/main" val="1325689853"/>
                    </a:ext>
                  </a:extLst>
                </a:gridCol>
              </a:tblGrid>
              <a:tr h="190500">
                <a:tc>
                  <a:txBody>
                    <a:bodyPr/>
                    <a:lstStyle/>
                    <a:p>
                      <a:pPr algn="ctr" fontAlgn="b"/>
                      <a:r>
                        <a:rPr lang="en-US" sz="1100" u="sng" strike="noStrike" dirty="0">
                          <a:effectLst/>
                        </a:rPr>
                        <a:t>Name</a:t>
                      </a:r>
                      <a:endParaRPr lang="en-US" sz="1100" b="1" i="0" u="sng"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sng" strike="noStrike" dirty="0">
                          <a:effectLst/>
                        </a:rPr>
                        <a:t>Order #</a:t>
                      </a:r>
                      <a:endParaRPr lang="en-US" sz="1100" b="1" i="0" u="sng"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sng" strike="noStrike" dirty="0">
                          <a:effectLst/>
                        </a:rPr>
                        <a:t>Group</a:t>
                      </a:r>
                      <a:endParaRPr lang="en-US" sz="1100" b="1" i="0" u="sng"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sng" strike="noStrike" dirty="0">
                          <a:effectLst/>
                        </a:rPr>
                        <a:t>Rank</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12973872"/>
                  </a:ext>
                </a:extLst>
              </a:tr>
              <a:tr h="190500">
                <a:tc>
                  <a:txBody>
                    <a:bodyPr/>
                    <a:lstStyle/>
                    <a:p>
                      <a:pPr algn="ctr" fontAlgn="b"/>
                      <a:r>
                        <a:rPr lang="en-US" sz="1100" u="none" strike="noStrike" dirty="0">
                          <a:effectLst/>
                        </a:rPr>
                        <a:t>Bob</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New</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81387826"/>
                  </a:ext>
                </a:extLst>
              </a:tr>
              <a:tr h="190500">
                <a:tc>
                  <a:txBody>
                    <a:bodyPr/>
                    <a:lstStyle/>
                    <a:p>
                      <a:pPr algn="ctr" fontAlgn="b"/>
                      <a:r>
                        <a:rPr lang="en-US" sz="1100" u="none" strike="noStrike" dirty="0">
                          <a:effectLst/>
                        </a:rPr>
                        <a:t>Sue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New</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43717317"/>
                  </a:ext>
                </a:extLst>
              </a:tr>
              <a:tr h="190500">
                <a:tc>
                  <a:txBody>
                    <a:bodyPr/>
                    <a:lstStyle/>
                    <a:p>
                      <a:pPr algn="ctr" fontAlgn="b"/>
                      <a:r>
                        <a:rPr lang="en-US" sz="1100" u="none" strike="noStrike" dirty="0">
                          <a:effectLst/>
                        </a:rPr>
                        <a:t>Fred</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New</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0101461"/>
                  </a:ext>
                </a:extLst>
              </a:tr>
              <a:tr h="190500">
                <a:tc>
                  <a:txBody>
                    <a:bodyPr/>
                    <a:lstStyle/>
                    <a:p>
                      <a:pPr algn="ctr" fontAlgn="b"/>
                      <a:r>
                        <a:rPr lang="en-US" sz="1100" u="none" strike="noStrike" dirty="0">
                          <a:effectLst/>
                        </a:rPr>
                        <a:t>Jim</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New</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50944826"/>
                  </a:ext>
                </a:extLst>
              </a:tr>
              <a:tr h="190500">
                <a:tc>
                  <a:txBody>
                    <a:bodyPr/>
                    <a:lstStyle/>
                    <a:p>
                      <a:pPr algn="ctr" fontAlgn="b"/>
                      <a:r>
                        <a:rPr lang="en-US" sz="1100" u="none" strike="noStrike" dirty="0">
                          <a:effectLst/>
                        </a:rPr>
                        <a:t>Pam</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Trad</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43632080"/>
                  </a:ext>
                </a:extLst>
              </a:tr>
              <a:tr h="190500">
                <a:tc>
                  <a:txBody>
                    <a:bodyPr/>
                    <a:lstStyle/>
                    <a:p>
                      <a:pPr algn="ctr" fontAlgn="b"/>
                      <a:r>
                        <a:rPr lang="en-US" sz="1100" u="none" strike="noStrike" dirty="0">
                          <a:effectLst/>
                        </a:rPr>
                        <a:t>Tim</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Trad</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1663222"/>
                  </a:ext>
                </a:extLst>
              </a:tr>
              <a:tr h="190500">
                <a:tc>
                  <a:txBody>
                    <a:bodyPr/>
                    <a:lstStyle/>
                    <a:p>
                      <a:pPr algn="ctr" fontAlgn="b"/>
                      <a:r>
                        <a:rPr lang="en-US" sz="1100" u="none" strike="noStrike" dirty="0">
                          <a:effectLst/>
                        </a:rPr>
                        <a:t>Zac</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Trad</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5689160"/>
                  </a:ext>
                </a:extLst>
              </a:tr>
            </a:tbl>
          </a:graphicData>
        </a:graphic>
      </p:graphicFrame>
      <p:graphicFrame>
        <p:nvGraphicFramePr>
          <p:cNvPr id="10" name="Table 9">
            <a:extLst>
              <a:ext uri="{FF2B5EF4-FFF2-40B4-BE49-F238E27FC236}">
                <a16:creationId xmlns:a16="http://schemas.microsoft.com/office/drawing/2014/main" id="{B6C62988-3105-4B8E-9638-CD9A1F9241BD}"/>
              </a:ext>
            </a:extLst>
          </p:cNvPr>
          <p:cNvGraphicFramePr>
            <a:graphicFrameLocks noGrp="1"/>
          </p:cNvGraphicFramePr>
          <p:nvPr/>
        </p:nvGraphicFramePr>
        <p:xfrm>
          <a:off x="3883230" y="2074058"/>
          <a:ext cx="1727200" cy="15240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513176488"/>
                    </a:ext>
                  </a:extLst>
                </a:gridCol>
                <a:gridCol w="508000">
                  <a:extLst>
                    <a:ext uri="{9D8B030D-6E8A-4147-A177-3AD203B41FA5}">
                      <a16:colId xmlns:a16="http://schemas.microsoft.com/office/drawing/2014/main" val="908852430"/>
                    </a:ext>
                  </a:extLst>
                </a:gridCol>
                <a:gridCol w="444500">
                  <a:extLst>
                    <a:ext uri="{9D8B030D-6E8A-4147-A177-3AD203B41FA5}">
                      <a16:colId xmlns:a16="http://schemas.microsoft.com/office/drawing/2014/main" val="35798687"/>
                    </a:ext>
                  </a:extLst>
                </a:gridCol>
                <a:gridCol w="355600">
                  <a:extLst>
                    <a:ext uri="{9D8B030D-6E8A-4147-A177-3AD203B41FA5}">
                      <a16:colId xmlns:a16="http://schemas.microsoft.com/office/drawing/2014/main" val="1114408127"/>
                    </a:ext>
                  </a:extLst>
                </a:gridCol>
              </a:tblGrid>
              <a:tr h="190500">
                <a:tc>
                  <a:txBody>
                    <a:bodyPr/>
                    <a:lstStyle/>
                    <a:p>
                      <a:pPr algn="ctr" fontAlgn="b"/>
                      <a:r>
                        <a:rPr lang="en-US" sz="1100" u="sng" strike="noStrike" dirty="0">
                          <a:effectLst/>
                        </a:rPr>
                        <a:t>Name</a:t>
                      </a:r>
                      <a:endParaRPr lang="en-US" sz="1100" b="1" i="0" u="sng"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sng" strike="noStrike" dirty="0">
                          <a:effectLst/>
                        </a:rPr>
                        <a:t>Order #</a:t>
                      </a:r>
                      <a:endParaRPr lang="en-US" sz="1100" b="1" i="0" u="sng"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sng" strike="noStrike" dirty="0">
                          <a:effectLst/>
                        </a:rPr>
                        <a:t>Group</a:t>
                      </a:r>
                      <a:endParaRPr lang="en-US" sz="1100" b="1" i="0" u="sng"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sng" strike="noStrike" dirty="0">
                          <a:effectLst/>
                        </a:rPr>
                        <a:t>Rank</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66527810"/>
                  </a:ext>
                </a:extLst>
              </a:tr>
              <a:tr h="190500">
                <a:tc>
                  <a:txBody>
                    <a:bodyPr/>
                    <a:lstStyle/>
                    <a:p>
                      <a:pPr algn="ctr" fontAlgn="b"/>
                      <a:r>
                        <a:rPr lang="en-US" sz="1100" u="none" strike="noStrike" dirty="0">
                          <a:effectLst/>
                        </a:rPr>
                        <a:t>Sue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New</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3679844"/>
                  </a:ext>
                </a:extLst>
              </a:tr>
              <a:tr h="190500">
                <a:tc>
                  <a:txBody>
                    <a:bodyPr/>
                    <a:lstStyle/>
                    <a:p>
                      <a:pPr algn="ctr" fontAlgn="b"/>
                      <a:r>
                        <a:rPr lang="en-US" sz="1100" u="none" strike="noStrike" dirty="0">
                          <a:effectLst/>
                        </a:rPr>
                        <a:t>Bob</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New</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61289553"/>
                  </a:ext>
                </a:extLst>
              </a:tr>
              <a:tr h="190500">
                <a:tc>
                  <a:txBody>
                    <a:bodyPr/>
                    <a:lstStyle/>
                    <a:p>
                      <a:pPr algn="ctr" fontAlgn="b"/>
                      <a:r>
                        <a:rPr lang="en-US" sz="1100" u="none" strike="noStrike" dirty="0">
                          <a:effectLst/>
                        </a:rPr>
                        <a:t>Fred</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New</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8054448"/>
                  </a:ext>
                </a:extLst>
              </a:tr>
              <a:tr h="190500">
                <a:tc>
                  <a:txBody>
                    <a:bodyPr/>
                    <a:lstStyle/>
                    <a:p>
                      <a:pPr algn="ctr" fontAlgn="b"/>
                      <a:r>
                        <a:rPr lang="en-US" sz="1100" u="none" strike="noStrike" dirty="0">
                          <a:effectLst/>
                        </a:rPr>
                        <a:t>Jim</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New</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47420462"/>
                  </a:ext>
                </a:extLst>
              </a:tr>
              <a:tr h="190500">
                <a:tc>
                  <a:txBody>
                    <a:bodyPr/>
                    <a:lstStyle/>
                    <a:p>
                      <a:pPr algn="ctr" fontAlgn="b"/>
                      <a:r>
                        <a:rPr lang="en-US" sz="1100" u="none" strike="noStrike" dirty="0">
                          <a:effectLst/>
                        </a:rPr>
                        <a:t>Pam</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Trad</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28369815"/>
                  </a:ext>
                </a:extLst>
              </a:tr>
              <a:tr h="190500">
                <a:tc>
                  <a:txBody>
                    <a:bodyPr/>
                    <a:lstStyle/>
                    <a:p>
                      <a:pPr algn="ctr" fontAlgn="b"/>
                      <a:r>
                        <a:rPr lang="en-US" sz="1100" u="none" strike="noStrike" dirty="0">
                          <a:effectLst/>
                        </a:rPr>
                        <a:t>Tim</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Trad</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862615"/>
                  </a:ext>
                </a:extLst>
              </a:tr>
              <a:tr h="190500">
                <a:tc>
                  <a:txBody>
                    <a:bodyPr/>
                    <a:lstStyle/>
                    <a:p>
                      <a:pPr algn="ctr" fontAlgn="b"/>
                      <a:r>
                        <a:rPr lang="en-US" sz="1100" u="none" strike="noStrike" dirty="0">
                          <a:effectLst/>
                        </a:rPr>
                        <a:t>Zac</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Trad</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91884954"/>
                  </a:ext>
                </a:extLst>
              </a:tr>
            </a:tbl>
          </a:graphicData>
        </a:graphic>
      </p:graphicFrame>
      <p:graphicFrame>
        <p:nvGraphicFramePr>
          <p:cNvPr id="11" name="Table 10">
            <a:extLst>
              <a:ext uri="{FF2B5EF4-FFF2-40B4-BE49-F238E27FC236}">
                <a16:creationId xmlns:a16="http://schemas.microsoft.com/office/drawing/2014/main" id="{5E75C6CE-2FD4-462F-87FE-BF4EB1AB3E0F}"/>
              </a:ext>
            </a:extLst>
          </p:cNvPr>
          <p:cNvGraphicFramePr>
            <a:graphicFrameLocks noGrp="1"/>
          </p:cNvGraphicFramePr>
          <p:nvPr/>
        </p:nvGraphicFramePr>
        <p:xfrm>
          <a:off x="6299789" y="2074058"/>
          <a:ext cx="1727200" cy="15240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3474174330"/>
                    </a:ext>
                  </a:extLst>
                </a:gridCol>
                <a:gridCol w="508000">
                  <a:extLst>
                    <a:ext uri="{9D8B030D-6E8A-4147-A177-3AD203B41FA5}">
                      <a16:colId xmlns:a16="http://schemas.microsoft.com/office/drawing/2014/main" val="251813768"/>
                    </a:ext>
                  </a:extLst>
                </a:gridCol>
                <a:gridCol w="444500">
                  <a:extLst>
                    <a:ext uri="{9D8B030D-6E8A-4147-A177-3AD203B41FA5}">
                      <a16:colId xmlns:a16="http://schemas.microsoft.com/office/drawing/2014/main" val="197484233"/>
                    </a:ext>
                  </a:extLst>
                </a:gridCol>
                <a:gridCol w="355600">
                  <a:extLst>
                    <a:ext uri="{9D8B030D-6E8A-4147-A177-3AD203B41FA5}">
                      <a16:colId xmlns:a16="http://schemas.microsoft.com/office/drawing/2014/main" val="2004261545"/>
                    </a:ext>
                  </a:extLst>
                </a:gridCol>
              </a:tblGrid>
              <a:tr h="190500">
                <a:tc>
                  <a:txBody>
                    <a:bodyPr/>
                    <a:lstStyle/>
                    <a:p>
                      <a:pPr algn="ctr" fontAlgn="b"/>
                      <a:r>
                        <a:rPr lang="en-US" sz="1100" u="sng" strike="noStrike" dirty="0">
                          <a:effectLst/>
                        </a:rPr>
                        <a:t>Name</a:t>
                      </a:r>
                      <a:endParaRPr lang="en-US" sz="1100" b="1" i="0" u="sng"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sng" strike="noStrike" dirty="0">
                          <a:effectLst/>
                        </a:rPr>
                        <a:t>Order #</a:t>
                      </a:r>
                      <a:endParaRPr lang="en-US" sz="1100" b="1" i="0" u="sng"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sng" strike="noStrike" dirty="0">
                          <a:effectLst/>
                        </a:rPr>
                        <a:t>Group</a:t>
                      </a:r>
                      <a:endParaRPr lang="en-US" sz="1100" b="1" i="0" u="sng"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sng" strike="noStrike" dirty="0">
                          <a:effectLst/>
                        </a:rPr>
                        <a:t>Rank</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13631364"/>
                  </a:ext>
                </a:extLst>
              </a:tr>
              <a:tr h="190500">
                <a:tc>
                  <a:txBody>
                    <a:bodyPr/>
                    <a:lstStyle/>
                    <a:p>
                      <a:pPr algn="ctr" fontAlgn="b"/>
                      <a:r>
                        <a:rPr lang="en-US" sz="1100" u="none" strike="noStrike" dirty="0">
                          <a:effectLst/>
                        </a:rPr>
                        <a:t>Pam</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New</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49423681"/>
                  </a:ext>
                </a:extLst>
              </a:tr>
              <a:tr h="190500">
                <a:tc>
                  <a:txBody>
                    <a:bodyPr/>
                    <a:lstStyle/>
                    <a:p>
                      <a:pPr algn="ctr" fontAlgn="b"/>
                      <a:r>
                        <a:rPr lang="en-US" sz="1100" u="none" strike="noStrike" dirty="0">
                          <a:effectLst/>
                        </a:rPr>
                        <a:t>Tim</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New</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11883066"/>
                  </a:ext>
                </a:extLst>
              </a:tr>
              <a:tr h="190500">
                <a:tc>
                  <a:txBody>
                    <a:bodyPr/>
                    <a:lstStyle/>
                    <a:p>
                      <a:pPr algn="ctr" fontAlgn="b"/>
                      <a:r>
                        <a:rPr lang="en-US" sz="1100" u="none" strike="noStrike" dirty="0">
                          <a:effectLst/>
                        </a:rPr>
                        <a:t>Sue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New</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89517759"/>
                  </a:ext>
                </a:extLst>
              </a:tr>
              <a:tr h="190500">
                <a:tc>
                  <a:txBody>
                    <a:bodyPr/>
                    <a:lstStyle/>
                    <a:p>
                      <a:pPr algn="ctr" fontAlgn="b"/>
                      <a:r>
                        <a:rPr lang="en-US" sz="1100" u="none" strike="noStrike" dirty="0">
                          <a:effectLst/>
                        </a:rPr>
                        <a:t>Zac</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New</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56153942"/>
                  </a:ext>
                </a:extLst>
              </a:tr>
              <a:tr h="190500">
                <a:tc>
                  <a:txBody>
                    <a:bodyPr/>
                    <a:lstStyle/>
                    <a:p>
                      <a:pPr algn="ctr" fontAlgn="b"/>
                      <a:r>
                        <a:rPr lang="en-US" sz="1100" u="none" strike="noStrike" dirty="0">
                          <a:effectLst/>
                        </a:rPr>
                        <a:t>Fred</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Trad</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79383706"/>
                  </a:ext>
                </a:extLst>
              </a:tr>
              <a:tr h="190500">
                <a:tc>
                  <a:txBody>
                    <a:bodyPr/>
                    <a:lstStyle/>
                    <a:p>
                      <a:pPr algn="ctr" fontAlgn="b"/>
                      <a:r>
                        <a:rPr lang="en-US" sz="1100" u="none" strike="noStrike" dirty="0">
                          <a:effectLst/>
                        </a:rPr>
                        <a:t>Bob</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Trad</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04919386"/>
                  </a:ext>
                </a:extLst>
              </a:tr>
              <a:tr h="190500">
                <a:tc>
                  <a:txBody>
                    <a:bodyPr/>
                    <a:lstStyle/>
                    <a:p>
                      <a:pPr algn="ctr" fontAlgn="b"/>
                      <a:r>
                        <a:rPr lang="en-US" sz="1100" u="none" strike="noStrike" dirty="0">
                          <a:effectLst/>
                        </a:rPr>
                        <a:t>Jim</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Trad</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0105739"/>
                  </a:ext>
                </a:extLst>
              </a:tr>
            </a:tbl>
          </a:graphicData>
        </a:graphic>
      </p:graphicFrame>
    </p:spTree>
    <p:extLst>
      <p:ext uri="{BB962C8B-B14F-4D97-AF65-F5344CB8AC3E}">
        <p14:creationId xmlns:p14="http://schemas.microsoft.com/office/powerpoint/2010/main" val="293082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210257"/>
            <a:ext cx="3982130" cy="766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15849" y="5401270"/>
            <a:ext cx="8209557" cy="923330"/>
          </a:xfrm>
          <a:prstGeom prst="rect">
            <a:avLst/>
          </a:prstGeom>
          <a:noFill/>
        </p:spPr>
        <p:txBody>
          <a:bodyPr wrap="square" rtlCol="0">
            <a:spAutoFit/>
          </a:bodyPr>
          <a:lstStyle/>
          <a:p>
            <a:r>
              <a:rPr lang="en-US" dirty="0">
                <a:solidFill>
                  <a:prstClr val="black"/>
                </a:solidFill>
              </a:rPr>
              <a:t>There is mild evidence (alpha = 0.1) to suggest that the </a:t>
            </a:r>
            <a:r>
              <a:rPr lang="en-US" i="1" dirty="0">
                <a:solidFill>
                  <a:prstClr val="black"/>
                </a:solidFill>
              </a:rPr>
              <a:t>distribution</a:t>
            </a:r>
            <a:r>
              <a:rPr lang="en-US" dirty="0">
                <a:solidFill>
                  <a:prstClr val="black"/>
                </a:solidFill>
              </a:rPr>
              <a:t> of scores from the “New” method is greater than the </a:t>
            </a:r>
            <a:r>
              <a:rPr lang="en-US" i="1" dirty="0">
                <a:solidFill>
                  <a:prstClr val="black"/>
                </a:solidFill>
              </a:rPr>
              <a:t>distribution</a:t>
            </a:r>
            <a:r>
              <a:rPr lang="en-US" dirty="0">
                <a:solidFill>
                  <a:prstClr val="black"/>
                </a:solidFill>
              </a:rPr>
              <a:t> of the “Traditional” method (normal approximation to rank-sum test p-value = 0.0558).</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6625" y="551690"/>
            <a:ext cx="3819525" cy="559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1"/>
          <p:cNvSpPr>
            <a:spLocks noGrp="1"/>
          </p:cNvSpPr>
          <p:nvPr>
            <p:ph type="title"/>
          </p:nvPr>
        </p:nvSpPr>
        <p:spPr>
          <a:xfrm>
            <a:off x="1097280" y="286605"/>
            <a:ext cx="6117909" cy="1450757"/>
          </a:xfrm>
        </p:spPr>
        <p:txBody>
          <a:bodyPr/>
          <a:lstStyle/>
          <a:p>
            <a:r>
              <a:rPr lang="en-US" dirty="0"/>
              <a:t>Rank-Sum Test: </a:t>
            </a:r>
            <a:br>
              <a:rPr lang="en-US" dirty="0"/>
            </a:br>
            <a:r>
              <a:rPr lang="en-US" dirty="0"/>
              <a:t>Normal Approximation</a:t>
            </a:r>
          </a:p>
        </p:txBody>
      </p:sp>
      <p:sp>
        <p:nvSpPr>
          <p:cNvPr id="8" name="Rectangle 7">
            <a:extLst>
              <a:ext uri="{FF2B5EF4-FFF2-40B4-BE49-F238E27FC236}">
                <a16:creationId xmlns:a16="http://schemas.microsoft.com/office/drawing/2014/main" id="{7DE5D60F-860C-4B8C-B2F4-BC316B93AD01}"/>
              </a:ext>
            </a:extLst>
          </p:cNvPr>
          <p:cNvSpPr/>
          <p:nvPr/>
        </p:nvSpPr>
        <p:spPr>
          <a:xfrm>
            <a:off x="185637" y="1750064"/>
            <a:ext cx="8322386" cy="181588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en-US" altLang="en-US" sz="1600" dirty="0"/>
              <a:t>Common interpretation:</a:t>
            </a:r>
          </a:p>
          <a:p>
            <a:pPr>
              <a:spcBef>
                <a:spcPct val="0"/>
              </a:spcBef>
            </a:pPr>
            <a:r>
              <a:rPr lang="en-US" altLang="en-US" sz="1600" b="1" i="1" dirty="0">
                <a:solidFill>
                  <a:srgbClr val="344068"/>
                </a:solidFill>
              </a:rPr>
              <a:t>H</a:t>
            </a:r>
            <a:r>
              <a:rPr lang="en-US" altLang="en-US" sz="1600" b="1" baseline="-25000" dirty="0">
                <a:solidFill>
                  <a:srgbClr val="344068"/>
                </a:solidFill>
              </a:rPr>
              <a:t>0</a:t>
            </a:r>
            <a:r>
              <a:rPr lang="en-US" altLang="en-US" sz="1600" b="1" dirty="0">
                <a:solidFill>
                  <a:srgbClr val="344068"/>
                </a:solidFill>
              </a:rPr>
              <a:t>: </a:t>
            </a:r>
            <a:r>
              <a:rPr lang="en-US" altLang="en-US" sz="1600" b="1" i="1" dirty="0">
                <a:solidFill>
                  <a:srgbClr val="344068"/>
                </a:solidFill>
                <a:sym typeface="Symbol" pitchFamily="18" charset="2"/>
              </a:rPr>
              <a:t>The distribution of New Method Scores = The distribution of the Traditional Method Scores</a:t>
            </a:r>
            <a:endParaRPr lang="en-US" altLang="en-US" sz="1600" b="1" baseline="-25000" dirty="0">
              <a:solidFill>
                <a:srgbClr val="344068"/>
              </a:solidFill>
              <a:sym typeface="Symbol" pitchFamily="18" charset="2"/>
            </a:endParaRPr>
          </a:p>
          <a:p>
            <a:pPr>
              <a:spcBef>
                <a:spcPct val="0"/>
              </a:spcBef>
            </a:pPr>
            <a:r>
              <a:rPr lang="en-US" altLang="en-US" sz="1600" b="1" i="1" dirty="0">
                <a:solidFill>
                  <a:srgbClr val="344068"/>
                </a:solidFill>
                <a:sym typeface="Symbol" pitchFamily="18" charset="2"/>
              </a:rPr>
              <a:t>H</a:t>
            </a:r>
            <a:r>
              <a:rPr lang="en-US" altLang="en-US" sz="1600" b="1" baseline="-25000" dirty="0">
                <a:solidFill>
                  <a:srgbClr val="344068"/>
                </a:solidFill>
                <a:sym typeface="Symbol" pitchFamily="18" charset="2"/>
              </a:rPr>
              <a:t>1</a:t>
            </a:r>
            <a:r>
              <a:rPr lang="en-US" altLang="en-US" sz="1600" b="1" dirty="0">
                <a:solidFill>
                  <a:srgbClr val="344068"/>
                </a:solidFill>
                <a:sym typeface="Symbol" pitchFamily="18" charset="2"/>
              </a:rPr>
              <a:t>:</a:t>
            </a:r>
            <a:r>
              <a:rPr lang="en-US" altLang="en-US" sz="1600" b="1" i="1" dirty="0">
                <a:solidFill>
                  <a:srgbClr val="344068"/>
                </a:solidFill>
                <a:sym typeface="Symbol" pitchFamily="18" charset="2"/>
              </a:rPr>
              <a:t>The distribution of New Method Scores &gt; The distribution of the Traditional Method Scores</a:t>
            </a:r>
            <a:endParaRPr lang="en-US" altLang="en-US" sz="1600" b="1" dirty="0">
              <a:solidFill>
                <a:srgbClr val="FF0000"/>
              </a:solidFill>
              <a:sym typeface="Symbol" pitchFamily="18" charset="2"/>
            </a:endParaRPr>
          </a:p>
          <a:p>
            <a:pPr>
              <a:spcBef>
                <a:spcPct val="0"/>
              </a:spcBef>
            </a:pPr>
            <a:endParaRPr lang="en-US" altLang="en-US" sz="1600" dirty="0"/>
          </a:p>
          <a:p>
            <a:pPr>
              <a:spcBef>
                <a:spcPct val="0"/>
              </a:spcBef>
            </a:pPr>
            <a:r>
              <a:rPr lang="en-US" altLang="en-US" sz="1600" dirty="0"/>
              <a:t>Technical mathematical interpretation:</a:t>
            </a:r>
            <a:endParaRPr lang="en-US" altLang="en-US" sz="1600" b="1" i="1" dirty="0">
              <a:solidFill>
                <a:srgbClr val="002060"/>
              </a:solidFill>
            </a:endParaRPr>
          </a:p>
          <a:p>
            <a:pPr>
              <a:spcBef>
                <a:spcPct val="0"/>
              </a:spcBef>
            </a:pPr>
            <a:r>
              <a:rPr lang="en-US" altLang="en-US" sz="1600" b="1" i="1" dirty="0">
                <a:solidFill>
                  <a:srgbClr val="002060"/>
                </a:solidFill>
              </a:rPr>
              <a:t>H</a:t>
            </a:r>
            <a:r>
              <a:rPr lang="en-US" altLang="en-US" sz="1600" b="1" baseline="-25000" dirty="0">
                <a:solidFill>
                  <a:srgbClr val="002060"/>
                </a:solidFill>
              </a:rPr>
              <a:t>0</a:t>
            </a:r>
            <a:r>
              <a:rPr lang="en-US" altLang="en-US" sz="1600" b="1" dirty="0">
                <a:solidFill>
                  <a:srgbClr val="002060"/>
                </a:solidFill>
              </a:rPr>
              <a:t>: Average </a:t>
            </a:r>
            <a:r>
              <a:rPr lang="en-US" altLang="en-US" sz="1600" b="1" i="1" dirty="0">
                <a:solidFill>
                  <a:srgbClr val="002060"/>
                </a:solidFill>
                <a:sym typeface="Symbol" pitchFamily="18" charset="2"/>
              </a:rPr>
              <a:t>rank of New Method Scores = </a:t>
            </a:r>
            <a:r>
              <a:rPr lang="en-US" altLang="en-US" sz="1600" b="1" dirty="0">
                <a:solidFill>
                  <a:srgbClr val="002060"/>
                </a:solidFill>
              </a:rPr>
              <a:t>Average </a:t>
            </a:r>
            <a:r>
              <a:rPr lang="en-US" altLang="en-US" sz="1600" b="1" i="1" dirty="0">
                <a:solidFill>
                  <a:srgbClr val="002060"/>
                </a:solidFill>
                <a:sym typeface="Symbol" pitchFamily="18" charset="2"/>
              </a:rPr>
              <a:t>rank of all Scores (constant)</a:t>
            </a:r>
            <a:endParaRPr lang="en-US" altLang="en-US" sz="1600" b="1" baseline="-25000" dirty="0">
              <a:solidFill>
                <a:srgbClr val="002060"/>
              </a:solidFill>
              <a:sym typeface="Symbol" pitchFamily="18" charset="2"/>
            </a:endParaRPr>
          </a:p>
          <a:p>
            <a:pPr>
              <a:spcBef>
                <a:spcPct val="0"/>
              </a:spcBef>
            </a:pPr>
            <a:r>
              <a:rPr lang="en-US" altLang="en-US" sz="1600" b="1" i="1" dirty="0">
                <a:solidFill>
                  <a:srgbClr val="002060"/>
                </a:solidFill>
                <a:sym typeface="Symbol" pitchFamily="18" charset="2"/>
              </a:rPr>
              <a:t>H</a:t>
            </a:r>
            <a:r>
              <a:rPr lang="en-US" altLang="en-US" sz="1600" b="1" baseline="-25000" dirty="0">
                <a:solidFill>
                  <a:srgbClr val="002060"/>
                </a:solidFill>
                <a:sym typeface="Symbol" pitchFamily="18" charset="2"/>
              </a:rPr>
              <a:t>1</a:t>
            </a:r>
            <a:r>
              <a:rPr lang="en-US" altLang="en-US" sz="1600" b="1" dirty="0">
                <a:solidFill>
                  <a:srgbClr val="002060"/>
                </a:solidFill>
                <a:sym typeface="Symbol" pitchFamily="18" charset="2"/>
              </a:rPr>
              <a:t>:</a:t>
            </a:r>
            <a:r>
              <a:rPr lang="en-US" altLang="en-US" sz="1600" b="1" i="1" dirty="0">
                <a:solidFill>
                  <a:srgbClr val="002060"/>
                </a:solidFill>
                <a:sym typeface="Symbol" pitchFamily="18" charset="2"/>
              </a:rPr>
              <a:t> Average rank of New Method Scores &gt; </a:t>
            </a:r>
            <a:r>
              <a:rPr lang="en-US" altLang="en-US" sz="1600" b="1" dirty="0">
                <a:solidFill>
                  <a:srgbClr val="002060"/>
                </a:solidFill>
              </a:rPr>
              <a:t>Average </a:t>
            </a:r>
            <a:r>
              <a:rPr lang="en-US" altLang="en-US" sz="1600" b="1" i="1" dirty="0">
                <a:solidFill>
                  <a:srgbClr val="002060"/>
                </a:solidFill>
                <a:sym typeface="Symbol" pitchFamily="18" charset="2"/>
              </a:rPr>
              <a:t>rank of all Scores (constant)</a:t>
            </a:r>
            <a:endParaRPr lang="en-US" altLang="en-US" sz="4000" b="1" dirty="0">
              <a:solidFill>
                <a:srgbClr val="FF0000"/>
              </a:solidFill>
              <a:sym typeface="Symbol" pitchFamily="18" charset="2"/>
            </a:endParaRPr>
          </a:p>
        </p:txBody>
      </p:sp>
      <p:sp>
        <p:nvSpPr>
          <p:cNvPr id="2" name="Rectangle 1">
            <a:extLst>
              <a:ext uri="{FF2B5EF4-FFF2-40B4-BE49-F238E27FC236}">
                <a16:creationId xmlns:a16="http://schemas.microsoft.com/office/drawing/2014/main" id="{C667C03E-478E-4159-A1AC-95BE63FD6795}"/>
              </a:ext>
            </a:extLst>
          </p:cNvPr>
          <p:cNvSpPr/>
          <p:nvPr/>
        </p:nvSpPr>
        <p:spPr>
          <a:xfrm>
            <a:off x="10611293" y="4082902"/>
            <a:ext cx="829340" cy="2551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29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2399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a:xfrm>
            <a:off x="914400" y="1676400"/>
            <a:ext cx="10363200" cy="900546"/>
          </a:xfrm>
        </p:spPr>
        <p:txBody>
          <a:bodyPr>
            <a:normAutofit/>
          </a:bodyPr>
          <a:lstStyle/>
          <a:p>
            <a:r>
              <a:rPr lang="en-US" dirty="0"/>
              <a:t>Continuity Correction</a:t>
            </a:r>
          </a:p>
        </p:txBody>
      </p:sp>
      <p:sp>
        <p:nvSpPr>
          <p:cNvPr id="5" name="Subtitle 4">
            <a:extLst>
              <a:ext uri="{FF2B5EF4-FFF2-40B4-BE49-F238E27FC236}">
                <a16:creationId xmlns:a16="http://schemas.microsoft.com/office/drawing/2014/main" id="{BC70345B-CBBF-4A4A-BE6F-F800145B6FC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23715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2706976" y="2413043"/>
            <a:ext cx="4045171" cy="3049341"/>
          </a:xfrm>
          <a:prstGeom prst="rect">
            <a:avLst/>
          </a:prstGeom>
        </p:spPr>
      </p:pic>
      <p:pic>
        <p:nvPicPr>
          <p:cNvPr id="11" name="Picture 10"/>
          <p:cNvPicPr>
            <a:picLocks noChangeAspect="1"/>
          </p:cNvPicPr>
          <p:nvPr/>
        </p:nvPicPr>
        <p:blipFill>
          <a:blip r:embed="rId3"/>
          <a:stretch>
            <a:fillRect/>
          </a:stretch>
        </p:blipFill>
        <p:spPr>
          <a:xfrm>
            <a:off x="6827645" y="2419816"/>
            <a:ext cx="5161393" cy="2933510"/>
          </a:xfrm>
          <a:prstGeom prst="rect">
            <a:avLst/>
          </a:prstGeom>
        </p:spPr>
      </p:pic>
      <p:sp>
        <p:nvSpPr>
          <p:cNvPr id="12" name="TextBox 11"/>
          <p:cNvSpPr txBox="1"/>
          <p:nvPr/>
        </p:nvSpPr>
        <p:spPr>
          <a:xfrm>
            <a:off x="593128" y="5642817"/>
            <a:ext cx="11201400" cy="646331"/>
          </a:xfrm>
          <a:prstGeom prst="rect">
            <a:avLst/>
          </a:prstGeom>
          <a:noFill/>
        </p:spPr>
        <p:txBody>
          <a:bodyPr wrap="square" rtlCol="0">
            <a:spAutoFit/>
          </a:bodyPr>
          <a:lstStyle/>
          <a:p>
            <a:r>
              <a:rPr lang="en-US" dirty="0">
                <a:solidFill>
                  <a:prstClr val="black"/>
                </a:solidFill>
              </a:rPr>
              <a:t>Since the standard deviations appear (visual check) to be different and the sample sizes are both different and exceptionally small, the t-test was not deemed appropriate and the nonparametric rank sum test was performed. </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584" y="2131647"/>
            <a:ext cx="2038350"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itle 1"/>
          <p:cNvSpPr>
            <a:spLocks noGrp="1"/>
          </p:cNvSpPr>
          <p:nvPr>
            <p:ph type="title"/>
          </p:nvPr>
        </p:nvSpPr>
        <p:spPr>
          <a:xfrm>
            <a:off x="1097280" y="286605"/>
            <a:ext cx="10058400" cy="1450757"/>
          </a:xfrm>
        </p:spPr>
        <p:txBody>
          <a:bodyPr/>
          <a:lstStyle/>
          <a:p>
            <a:r>
              <a:rPr lang="en-US" dirty="0"/>
              <a:t>Examining the t-Tools Assumptions</a:t>
            </a:r>
          </a:p>
        </p:txBody>
      </p:sp>
      <p:sp>
        <p:nvSpPr>
          <p:cNvPr id="9" name="TextBox 8"/>
          <p:cNvSpPr txBox="1"/>
          <p:nvPr/>
        </p:nvSpPr>
        <p:spPr>
          <a:xfrm>
            <a:off x="9805140" y="2749973"/>
            <a:ext cx="291254" cy="369332"/>
          </a:xfrm>
          <a:prstGeom prst="rect">
            <a:avLst/>
          </a:prstGeom>
          <a:solidFill>
            <a:schemeClr val="bg1"/>
          </a:solidFill>
        </p:spPr>
        <p:txBody>
          <a:bodyPr wrap="square" rtlCol="0">
            <a:spAutoFit/>
          </a:bodyPr>
          <a:lstStyle/>
          <a:p>
            <a:r>
              <a:rPr lang="en-US" dirty="0">
                <a:solidFill>
                  <a:prstClr val="black"/>
                </a:solidFill>
              </a:rPr>
              <a:t>1</a:t>
            </a:r>
          </a:p>
        </p:txBody>
      </p:sp>
      <p:sp>
        <p:nvSpPr>
          <p:cNvPr id="14" name="TextBox 13"/>
          <p:cNvSpPr txBox="1"/>
          <p:nvPr/>
        </p:nvSpPr>
        <p:spPr>
          <a:xfrm>
            <a:off x="3109330" y="2699173"/>
            <a:ext cx="291254" cy="369332"/>
          </a:xfrm>
          <a:prstGeom prst="rect">
            <a:avLst/>
          </a:prstGeom>
          <a:solidFill>
            <a:schemeClr val="bg1"/>
          </a:solidFill>
        </p:spPr>
        <p:txBody>
          <a:bodyPr wrap="square" rtlCol="0">
            <a:spAutoFit/>
          </a:bodyPr>
          <a:lstStyle/>
          <a:p>
            <a:r>
              <a:rPr lang="en-US" dirty="0">
                <a:solidFill>
                  <a:prstClr val="black"/>
                </a:solidFill>
              </a:rPr>
              <a:t>2</a:t>
            </a:r>
          </a:p>
        </p:txBody>
      </p:sp>
      <p:sp>
        <p:nvSpPr>
          <p:cNvPr id="15" name="TextBox 14"/>
          <p:cNvSpPr txBox="1"/>
          <p:nvPr/>
        </p:nvSpPr>
        <p:spPr>
          <a:xfrm>
            <a:off x="7325730" y="2749973"/>
            <a:ext cx="700670" cy="369332"/>
          </a:xfrm>
          <a:prstGeom prst="rect">
            <a:avLst/>
          </a:prstGeom>
          <a:solidFill>
            <a:schemeClr val="bg1"/>
          </a:solidFill>
        </p:spPr>
        <p:txBody>
          <a:bodyPr wrap="square" rtlCol="0">
            <a:spAutoFit/>
          </a:bodyPr>
          <a:lstStyle/>
          <a:p>
            <a:r>
              <a:rPr lang="en-US" dirty="0">
                <a:solidFill>
                  <a:prstClr val="black"/>
                </a:solidFill>
              </a:rPr>
              <a:t>2</a:t>
            </a:r>
          </a:p>
        </p:txBody>
      </p:sp>
      <p:sp>
        <p:nvSpPr>
          <p:cNvPr id="16" name="TextBox 15"/>
          <p:cNvSpPr txBox="1"/>
          <p:nvPr/>
        </p:nvSpPr>
        <p:spPr>
          <a:xfrm>
            <a:off x="3109330" y="3613856"/>
            <a:ext cx="291254" cy="369332"/>
          </a:xfrm>
          <a:prstGeom prst="rect">
            <a:avLst/>
          </a:prstGeom>
          <a:solidFill>
            <a:schemeClr val="bg1"/>
          </a:solidFill>
        </p:spPr>
        <p:txBody>
          <a:bodyPr wrap="square" rtlCol="0">
            <a:spAutoFit/>
          </a:bodyPr>
          <a:lstStyle/>
          <a:p>
            <a:r>
              <a:rPr lang="en-US" dirty="0">
                <a:solidFill>
                  <a:prstClr val="black"/>
                </a:solidFill>
              </a:rPr>
              <a:t>1</a:t>
            </a:r>
          </a:p>
        </p:txBody>
      </p:sp>
      <p:sp>
        <p:nvSpPr>
          <p:cNvPr id="2" name="TextBox 1">
            <a:extLst>
              <a:ext uri="{FF2B5EF4-FFF2-40B4-BE49-F238E27FC236}">
                <a16:creationId xmlns:a16="http://schemas.microsoft.com/office/drawing/2014/main" id="{D1E10419-5E79-4712-AEA8-6C6D1368FF37}"/>
              </a:ext>
            </a:extLst>
          </p:cNvPr>
          <p:cNvSpPr txBox="1"/>
          <p:nvPr/>
        </p:nvSpPr>
        <p:spPr>
          <a:xfrm>
            <a:off x="171176" y="4095111"/>
            <a:ext cx="2535799" cy="1785104"/>
          </a:xfrm>
          <a:prstGeom prst="rect">
            <a:avLst/>
          </a:prstGeom>
          <a:noFill/>
        </p:spPr>
        <p:txBody>
          <a:bodyPr wrap="square" rtlCol="0">
            <a:spAutoFit/>
          </a:bodyPr>
          <a:lstStyle/>
          <a:p>
            <a:r>
              <a:rPr lang="en-US" sz="1000" dirty="0"/>
              <a:t>Begin in R:</a:t>
            </a:r>
          </a:p>
          <a:p>
            <a:r>
              <a:rPr lang="en-US" sz="1000" dirty="0"/>
              <a:t>Score&lt;- c(37, 49, 55, 77, 23, 31, 46)</a:t>
            </a:r>
          </a:p>
          <a:p>
            <a:r>
              <a:rPr lang="en-US" sz="1000" dirty="0"/>
              <a:t>Score</a:t>
            </a:r>
          </a:p>
          <a:p>
            <a:r>
              <a:rPr lang="en-US" sz="1000" dirty="0"/>
              <a:t>Method &lt;- c("New", "New", "New", "New", "Trad", "Trad", "Trad")</a:t>
            </a:r>
          </a:p>
          <a:p>
            <a:r>
              <a:rPr lang="en-US" sz="1000" dirty="0"/>
              <a:t>Method</a:t>
            </a:r>
          </a:p>
          <a:p>
            <a:r>
              <a:rPr lang="en-US" sz="1000" dirty="0"/>
              <a:t>#To combine into one data set if needed</a:t>
            </a:r>
          </a:p>
          <a:p>
            <a:r>
              <a:rPr lang="en-US" sz="1000" dirty="0"/>
              <a:t>Example_df&lt;-data.frame(Score, Method)</a:t>
            </a:r>
          </a:p>
          <a:p>
            <a:r>
              <a:rPr lang="en-US" sz="1000" dirty="0"/>
              <a:t>Example_df</a:t>
            </a:r>
          </a:p>
          <a:p>
            <a:endParaRPr lang="en-US" sz="1000" dirty="0"/>
          </a:p>
          <a:p>
            <a:endParaRPr lang="en-US" sz="1000" dirty="0"/>
          </a:p>
        </p:txBody>
      </p:sp>
    </p:spTree>
    <p:extLst>
      <p:ext uri="{BB962C8B-B14F-4D97-AF65-F5344CB8AC3E}">
        <p14:creationId xmlns:p14="http://schemas.microsoft.com/office/powerpoint/2010/main" val="323659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10414" y="1777442"/>
            <a:ext cx="5840108" cy="3074645"/>
          </a:xfrm>
          <a:prstGeom prst="rect">
            <a:avLst/>
          </a:prstGeom>
        </p:spPr>
      </p:pic>
      <p:sp>
        <p:nvSpPr>
          <p:cNvPr id="24" name="Rectangle 23"/>
          <p:cNvSpPr/>
          <p:nvPr/>
        </p:nvSpPr>
        <p:spPr>
          <a:xfrm>
            <a:off x="2848396" y="3123991"/>
            <a:ext cx="1095200" cy="3031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 name="Freeform 20"/>
          <p:cNvSpPr/>
          <p:nvPr/>
        </p:nvSpPr>
        <p:spPr>
          <a:xfrm>
            <a:off x="3689684" y="2767263"/>
            <a:ext cx="1443790" cy="1267326"/>
          </a:xfrm>
          <a:custGeom>
            <a:avLst/>
            <a:gdLst>
              <a:gd name="connsiteX0" fmla="*/ 1419727 w 1443790"/>
              <a:gd name="connsiteY0" fmla="*/ 1251284 h 1267326"/>
              <a:gd name="connsiteX1" fmla="*/ 1419727 w 1443790"/>
              <a:gd name="connsiteY1" fmla="*/ 1251284 h 1267326"/>
              <a:gd name="connsiteX2" fmla="*/ 1427748 w 1443790"/>
              <a:gd name="connsiteY2" fmla="*/ 1050758 h 1267326"/>
              <a:gd name="connsiteX3" fmla="*/ 1443790 w 1443790"/>
              <a:gd name="connsiteY3" fmla="*/ 1026695 h 1267326"/>
              <a:gd name="connsiteX4" fmla="*/ 1427748 w 1443790"/>
              <a:gd name="connsiteY4" fmla="*/ 930442 h 1267326"/>
              <a:gd name="connsiteX5" fmla="*/ 1419727 w 1443790"/>
              <a:gd name="connsiteY5" fmla="*/ 753979 h 1267326"/>
              <a:gd name="connsiteX6" fmla="*/ 1403684 w 1443790"/>
              <a:gd name="connsiteY6" fmla="*/ 481263 h 1267326"/>
              <a:gd name="connsiteX7" fmla="*/ 1403684 w 1443790"/>
              <a:gd name="connsiteY7" fmla="*/ 216569 h 1267326"/>
              <a:gd name="connsiteX8" fmla="*/ 1403684 w 1443790"/>
              <a:gd name="connsiteY8" fmla="*/ 0 h 1267326"/>
              <a:gd name="connsiteX9" fmla="*/ 1403684 w 1443790"/>
              <a:gd name="connsiteY9" fmla="*/ 0 h 1267326"/>
              <a:gd name="connsiteX10" fmla="*/ 1379621 w 1443790"/>
              <a:gd name="connsiteY10" fmla="*/ 112295 h 1267326"/>
              <a:gd name="connsiteX11" fmla="*/ 1347537 w 1443790"/>
              <a:gd name="connsiteY11" fmla="*/ 160421 h 1267326"/>
              <a:gd name="connsiteX12" fmla="*/ 1299411 w 1443790"/>
              <a:gd name="connsiteY12" fmla="*/ 216569 h 1267326"/>
              <a:gd name="connsiteX13" fmla="*/ 1275348 w 1443790"/>
              <a:gd name="connsiteY13" fmla="*/ 232611 h 1267326"/>
              <a:gd name="connsiteX14" fmla="*/ 1259305 w 1443790"/>
              <a:gd name="connsiteY14" fmla="*/ 256674 h 1267326"/>
              <a:gd name="connsiteX15" fmla="*/ 1235242 w 1443790"/>
              <a:gd name="connsiteY15" fmla="*/ 288758 h 1267326"/>
              <a:gd name="connsiteX16" fmla="*/ 1203158 w 1443790"/>
              <a:gd name="connsiteY16" fmla="*/ 352926 h 1267326"/>
              <a:gd name="connsiteX17" fmla="*/ 1171074 w 1443790"/>
              <a:gd name="connsiteY17" fmla="*/ 409074 h 1267326"/>
              <a:gd name="connsiteX18" fmla="*/ 1155032 w 1443790"/>
              <a:gd name="connsiteY18" fmla="*/ 433137 h 1267326"/>
              <a:gd name="connsiteX19" fmla="*/ 1106905 w 1443790"/>
              <a:gd name="connsiteY19" fmla="*/ 505326 h 1267326"/>
              <a:gd name="connsiteX20" fmla="*/ 1098884 w 1443790"/>
              <a:gd name="connsiteY20" fmla="*/ 529390 h 1267326"/>
              <a:gd name="connsiteX21" fmla="*/ 1066800 w 1443790"/>
              <a:gd name="connsiteY21" fmla="*/ 577516 h 1267326"/>
              <a:gd name="connsiteX22" fmla="*/ 1050758 w 1443790"/>
              <a:gd name="connsiteY22" fmla="*/ 601579 h 1267326"/>
              <a:gd name="connsiteX23" fmla="*/ 986590 w 1443790"/>
              <a:gd name="connsiteY23" fmla="*/ 657726 h 1267326"/>
              <a:gd name="connsiteX24" fmla="*/ 970548 w 1443790"/>
              <a:gd name="connsiteY24" fmla="*/ 681790 h 1267326"/>
              <a:gd name="connsiteX25" fmla="*/ 946484 w 1443790"/>
              <a:gd name="connsiteY25" fmla="*/ 713874 h 1267326"/>
              <a:gd name="connsiteX26" fmla="*/ 882316 w 1443790"/>
              <a:gd name="connsiteY26" fmla="*/ 802105 h 1267326"/>
              <a:gd name="connsiteX27" fmla="*/ 842211 w 1443790"/>
              <a:gd name="connsiteY27" fmla="*/ 842211 h 1267326"/>
              <a:gd name="connsiteX28" fmla="*/ 826169 w 1443790"/>
              <a:gd name="connsiteY28" fmla="*/ 866274 h 1267326"/>
              <a:gd name="connsiteX29" fmla="*/ 794084 w 1443790"/>
              <a:gd name="connsiteY29" fmla="*/ 890337 h 1267326"/>
              <a:gd name="connsiteX30" fmla="*/ 745958 w 1443790"/>
              <a:gd name="connsiteY30" fmla="*/ 930442 h 1267326"/>
              <a:gd name="connsiteX31" fmla="*/ 721895 w 1443790"/>
              <a:gd name="connsiteY31" fmla="*/ 938463 h 1267326"/>
              <a:gd name="connsiteX32" fmla="*/ 689811 w 1443790"/>
              <a:gd name="connsiteY32" fmla="*/ 954505 h 1267326"/>
              <a:gd name="connsiteX33" fmla="*/ 609600 w 1443790"/>
              <a:gd name="connsiteY33" fmla="*/ 978569 h 1267326"/>
              <a:gd name="connsiteX34" fmla="*/ 569495 w 1443790"/>
              <a:gd name="connsiteY34" fmla="*/ 1026695 h 1267326"/>
              <a:gd name="connsiteX35" fmla="*/ 553453 w 1443790"/>
              <a:gd name="connsiteY35" fmla="*/ 1050758 h 1267326"/>
              <a:gd name="connsiteX36" fmla="*/ 521369 w 1443790"/>
              <a:gd name="connsiteY36" fmla="*/ 1058779 h 1267326"/>
              <a:gd name="connsiteX37" fmla="*/ 425116 w 1443790"/>
              <a:gd name="connsiteY37" fmla="*/ 1082842 h 1267326"/>
              <a:gd name="connsiteX38" fmla="*/ 376990 w 1443790"/>
              <a:gd name="connsiteY38" fmla="*/ 1106905 h 1267326"/>
              <a:gd name="connsiteX39" fmla="*/ 336884 w 1443790"/>
              <a:gd name="connsiteY39" fmla="*/ 1114926 h 1267326"/>
              <a:gd name="connsiteX40" fmla="*/ 296779 w 1443790"/>
              <a:gd name="connsiteY40" fmla="*/ 1130969 h 1267326"/>
              <a:gd name="connsiteX41" fmla="*/ 272716 w 1443790"/>
              <a:gd name="connsiteY41" fmla="*/ 1138990 h 1267326"/>
              <a:gd name="connsiteX42" fmla="*/ 248653 w 1443790"/>
              <a:gd name="connsiteY42" fmla="*/ 1155032 h 1267326"/>
              <a:gd name="connsiteX43" fmla="*/ 200527 w 1443790"/>
              <a:gd name="connsiteY43" fmla="*/ 1171074 h 1267326"/>
              <a:gd name="connsiteX44" fmla="*/ 144379 w 1443790"/>
              <a:gd name="connsiteY44" fmla="*/ 1195137 h 1267326"/>
              <a:gd name="connsiteX45" fmla="*/ 120316 w 1443790"/>
              <a:gd name="connsiteY45" fmla="*/ 1211179 h 1267326"/>
              <a:gd name="connsiteX46" fmla="*/ 80211 w 1443790"/>
              <a:gd name="connsiteY46" fmla="*/ 1219200 h 1267326"/>
              <a:gd name="connsiteX47" fmla="*/ 56148 w 1443790"/>
              <a:gd name="connsiteY47" fmla="*/ 1227221 h 1267326"/>
              <a:gd name="connsiteX48" fmla="*/ 32084 w 1443790"/>
              <a:gd name="connsiteY48" fmla="*/ 1251284 h 1267326"/>
              <a:gd name="connsiteX49" fmla="*/ 0 w 1443790"/>
              <a:gd name="connsiteY49" fmla="*/ 1259305 h 1267326"/>
              <a:gd name="connsiteX50" fmla="*/ 0 w 1443790"/>
              <a:gd name="connsiteY50" fmla="*/ 1267326 h 1267326"/>
              <a:gd name="connsiteX51" fmla="*/ 1419727 w 1443790"/>
              <a:gd name="connsiteY51" fmla="*/ 1251284 h 12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43790" h="1267326">
                <a:moveTo>
                  <a:pt x="1419727" y="1251284"/>
                </a:moveTo>
                <a:lnTo>
                  <a:pt x="1419727" y="1251284"/>
                </a:lnTo>
                <a:cubicBezTo>
                  <a:pt x="1422401" y="1184442"/>
                  <a:pt x="1420621" y="1117273"/>
                  <a:pt x="1427748" y="1050758"/>
                </a:cubicBezTo>
                <a:cubicBezTo>
                  <a:pt x="1428775" y="1041173"/>
                  <a:pt x="1443790" y="1036335"/>
                  <a:pt x="1443790" y="1026695"/>
                </a:cubicBezTo>
                <a:cubicBezTo>
                  <a:pt x="1443790" y="994168"/>
                  <a:pt x="1433095" y="962526"/>
                  <a:pt x="1427748" y="930442"/>
                </a:cubicBezTo>
                <a:cubicBezTo>
                  <a:pt x="1425074" y="871621"/>
                  <a:pt x="1421990" y="812817"/>
                  <a:pt x="1419727" y="753979"/>
                </a:cubicBezTo>
                <a:cubicBezTo>
                  <a:pt x="1409813" y="496231"/>
                  <a:pt x="1431379" y="592045"/>
                  <a:pt x="1403684" y="481263"/>
                </a:cubicBezTo>
                <a:cubicBezTo>
                  <a:pt x="1388219" y="311150"/>
                  <a:pt x="1398535" y="468875"/>
                  <a:pt x="1403684" y="216569"/>
                </a:cubicBezTo>
                <a:cubicBezTo>
                  <a:pt x="1405157" y="144394"/>
                  <a:pt x="1403684" y="72190"/>
                  <a:pt x="1403684" y="0"/>
                </a:cubicBezTo>
                <a:lnTo>
                  <a:pt x="1403684" y="0"/>
                </a:lnTo>
                <a:cubicBezTo>
                  <a:pt x="1395663" y="37432"/>
                  <a:pt x="1392267" y="76163"/>
                  <a:pt x="1379621" y="112295"/>
                </a:cubicBezTo>
                <a:cubicBezTo>
                  <a:pt x="1373252" y="130493"/>
                  <a:pt x="1359581" y="145366"/>
                  <a:pt x="1347537" y="160421"/>
                </a:cubicBezTo>
                <a:cubicBezTo>
                  <a:pt x="1339055" y="171023"/>
                  <a:pt x="1315045" y="204061"/>
                  <a:pt x="1299411" y="216569"/>
                </a:cubicBezTo>
                <a:cubicBezTo>
                  <a:pt x="1291883" y="222591"/>
                  <a:pt x="1283369" y="227264"/>
                  <a:pt x="1275348" y="232611"/>
                </a:cubicBezTo>
                <a:cubicBezTo>
                  <a:pt x="1270000" y="240632"/>
                  <a:pt x="1264908" y="248829"/>
                  <a:pt x="1259305" y="256674"/>
                </a:cubicBezTo>
                <a:cubicBezTo>
                  <a:pt x="1251535" y="267552"/>
                  <a:pt x="1241978" y="277211"/>
                  <a:pt x="1235242" y="288758"/>
                </a:cubicBezTo>
                <a:cubicBezTo>
                  <a:pt x="1223192" y="309414"/>
                  <a:pt x="1216423" y="333028"/>
                  <a:pt x="1203158" y="352926"/>
                </a:cubicBezTo>
                <a:cubicBezTo>
                  <a:pt x="1164070" y="411561"/>
                  <a:pt x="1211786" y="337829"/>
                  <a:pt x="1171074" y="409074"/>
                </a:cubicBezTo>
                <a:cubicBezTo>
                  <a:pt x="1166291" y="417444"/>
                  <a:pt x="1160379" y="425116"/>
                  <a:pt x="1155032" y="433137"/>
                </a:cubicBezTo>
                <a:cubicBezTo>
                  <a:pt x="1139788" y="509359"/>
                  <a:pt x="1162511" y="440452"/>
                  <a:pt x="1106905" y="505326"/>
                </a:cubicBezTo>
                <a:cubicBezTo>
                  <a:pt x="1101402" y="511746"/>
                  <a:pt x="1102990" y="521999"/>
                  <a:pt x="1098884" y="529390"/>
                </a:cubicBezTo>
                <a:cubicBezTo>
                  <a:pt x="1089521" y="546244"/>
                  <a:pt x="1077495" y="561474"/>
                  <a:pt x="1066800" y="577516"/>
                </a:cubicBezTo>
                <a:cubicBezTo>
                  <a:pt x="1061453" y="585537"/>
                  <a:pt x="1058286" y="595557"/>
                  <a:pt x="1050758" y="601579"/>
                </a:cubicBezTo>
                <a:cubicBezTo>
                  <a:pt x="1029090" y="618913"/>
                  <a:pt x="1004673" y="636026"/>
                  <a:pt x="986590" y="657726"/>
                </a:cubicBezTo>
                <a:cubicBezTo>
                  <a:pt x="980418" y="665132"/>
                  <a:pt x="976151" y="673945"/>
                  <a:pt x="970548" y="681790"/>
                </a:cubicBezTo>
                <a:cubicBezTo>
                  <a:pt x="962778" y="692668"/>
                  <a:pt x="954254" y="702996"/>
                  <a:pt x="946484" y="713874"/>
                </a:cubicBezTo>
                <a:cubicBezTo>
                  <a:pt x="924088" y="745227"/>
                  <a:pt x="912715" y="771705"/>
                  <a:pt x="882316" y="802105"/>
                </a:cubicBezTo>
                <a:cubicBezTo>
                  <a:pt x="868948" y="815474"/>
                  <a:pt x="852698" y="826480"/>
                  <a:pt x="842211" y="842211"/>
                </a:cubicBezTo>
                <a:cubicBezTo>
                  <a:pt x="836864" y="850232"/>
                  <a:pt x="832986" y="859458"/>
                  <a:pt x="826169" y="866274"/>
                </a:cubicBezTo>
                <a:cubicBezTo>
                  <a:pt x="816716" y="875727"/>
                  <a:pt x="804234" y="881637"/>
                  <a:pt x="794084" y="890337"/>
                </a:cubicBezTo>
                <a:cubicBezTo>
                  <a:pt x="769248" y="911625"/>
                  <a:pt x="774323" y="916259"/>
                  <a:pt x="745958" y="930442"/>
                </a:cubicBezTo>
                <a:cubicBezTo>
                  <a:pt x="738396" y="934223"/>
                  <a:pt x="729666" y="935132"/>
                  <a:pt x="721895" y="938463"/>
                </a:cubicBezTo>
                <a:cubicBezTo>
                  <a:pt x="710905" y="943173"/>
                  <a:pt x="700913" y="950064"/>
                  <a:pt x="689811" y="954505"/>
                </a:cubicBezTo>
                <a:cubicBezTo>
                  <a:pt x="657260" y="967526"/>
                  <a:pt x="641118" y="970690"/>
                  <a:pt x="609600" y="978569"/>
                </a:cubicBezTo>
                <a:cubicBezTo>
                  <a:pt x="569771" y="1038313"/>
                  <a:pt x="620961" y="964936"/>
                  <a:pt x="569495" y="1026695"/>
                </a:cubicBezTo>
                <a:cubicBezTo>
                  <a:pt x="563324" y="1034101"/>
                  <a:pt x="561474" y="1045411"/>
                  <a:pt x="553453" y="1050758"/>
                </a:cubicBezTo>
                <a:cubicBezTo>
                  <a:pt x="544281" y="1056873"/>
                  <a:pt x="532064" y="1056105"/>
                  <a:pt x="521369" y="1058779"/>
                </a:cubicBezTo>
                <a:cubicBezTo>
                  <a:pt x="473542" y="1090662"/>
                  <a:pt x="515972" y="1067699"/>
                  <a:pt x="425116" y="1082842"/>
                </a:cubicBezTo>
                <a:cubicBezTo>
                  <a:pt x="380289" y="1090313"/>
                  <a:pt x="421335" y="1090276"/>
                  <a:pt x="376990" y="1106905"/>
                </a:cubicBezTo>
                <a:cubicBezTo>
                  <a:pt x="364225" y="1111692"/>
                  <a:pt x="350253" y="1112252"/>
                  <a:pt x="336884" y="1114926"/>
                </a:cubicBezTo>
                <a:cubicBezTo>
                  <a:pt x="323516" y="1120274"/>
                  <a:pt x="310260" y="1125913"/>
                  <a:pt x="296779" y="1130969"/>
                </a:cubicBezTo>
                <a:cubicBezTo>
                  <a:pt x="288862" y="1133938"/>
                  <a:pt x="280278" y="1135209"/>
                  <a:pt x="272716" y="1138990"/>
                </a:cubicBezTo>
                <a:cubicBezTo>
                  <a:pt x="264094" y="1143301"/>
                  <a:pt x="257462" y="1151117"/>
                  <a:pt x="248653" y="1155032"/>
                </a:cubicBezTo>
                <a:cubicBezTo>
                  <a:pt x="233201" y="1161900"/>
                  <a:pt x="214597" y="1161694"/>
                  <a:pt x="200527" y="1171074"/>
                </a:cubicBezTo>
                <a:cubicBezTo>
                  <a:pt x="167291" y="1193231"/>
                  <a:pt x="185815" y="1184778"/>
                  <a:pt x="144379" y="1195137"/>
                </a:cubicBezTo>
                <a:cubicBezTo>
                  <a:pt x="136358" y="1200484"/>
                  <a:pt x="129342" y="1207794"/>
                  <a:pt x="120316" y="1211179"/>
                </a:cubicBezTo>
                <a:cubicBezTo>
                  <a:pt x="107551" y="1215966"/>
                  <a:pt x="93437" y="1215893"/>
                  <a:pt x="80211" y="1219200"/>
                </a:cubicBezTo>
                <a:cubicBezTo>
                  <a:pt x="72009" y="1221251"/>
                  <a:pt x="64169" y="1224547"/>
                  <a:pt x="56148" y="1227221"/>
                </a:cubicBezTo>
                <a:cubicBezTo>
                  <a:pt x="48127" y="1235242"/>
                  <a:pt x="41933" y="1245656"/>
                  <a:pt x="32084" y="1251284"/>
                </a:cubicBezTo>
                <a:cubicBezTo>
                  <a:pt x="22513" y="1256753"/>
                  <a:pt x="0" y="1259305"/>
                  <a:pt x="0" y="1259305"/>
                </a:cubicBezTo>
                <a:lnTo>
                  <a:pt x="0" y="1267326"/>
                </a:lnTo>
                <a:lnTo>
                  <a:pt x="1419727" y="1251284"/>
                </a:lnTo>
                <a:close/>
              </a:path>
            </a:pathLst>
          </a:cu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p:txBody>
          <a:bodyPr/>
          <a:lstStyle/>
          <a:p>
            <a:r>
              <a:rPr lang="en-US" dirty="0"/>
              <a:t>Continuity Correction: Main Idea</a:t>
            </a:r>
          </a:p>
        </p:txBody>
      </p:sp>
      <p:sp>
        <p:nvSpPr>
          <p:cNvPr id="6" name="Rectangle 5"/>
          <p:cNvSpPr/>
          <p:nvPr/>
        </p:nvSpPr>
        <p:spPr>
          <a:xfrm>
            <a:off x="4547938" y="3152274"/>
            <a:ext cx="553452" cy="898358"/>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Rectangle 6"/>
          <p:cNvSpPr/>
          <p:nvPr/>
        </p:nvSpPr>
        <p:spPr>
          <a:xfrm>
            <a:off x="3994486" y="3721101"/>
            <a:ext cx="553452" cy="329531"/>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9" name="Straight Arrow Connector 8"/>
          <p:cNvCxnSpPr/>
          <p:nvPr/>
        </p:nvCxnSpPr>
        <p:spPr>
          <a:xfrm flipH="1" flipV="1">
            <a:off x="4211053" y="4050632"/>
            <a:ext cx="32084" cy="1211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271212" y="4033941"/>
            <a:ext cx="477251" cy="1227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3561348" y="5261811"/>
                <a:ext cx="6494598" cy="369332"/>
              </a:xfrm>
              <a:prstGeom prst="rect">
                <a:avLst/>
              </a:prstGeom>
              <a:noFill/>
            </p:spPr>
            <p:txBody>
              <a:bodyPr wrap="none" rtlCol="0">
                <a:spAutoFit/>
              </a:bodyPr>
              <a:lstStyle/>
              <a:p>
                <a:r>
                  <a:rPr lang="en-US" dirty="0">
                    <a:solidFill>
                      <a:prstClr val="black"/>
                    </a:solidFill>
                  </a:rPr>
                  <a:t>The exact probability calculation for </a:t>
                </a:r>
                <a14:m>
                  <m:oMath xmlns:m="http://schemas.openxmlformats.org/officeDocument/2006/math">
                    <m:r>
                      <a:rPr lang="en-US" i="1">
                        <a:solidFill>
                          <a:prstClr val="black"/>
                        </a:solidFill>
                        <a:latin typeface="Cambria Math" charset="0"/>
                      </a:rPr>
                      <m:t>𝑃</m:t>
                    </m:r>
                    <m:r>
                      <a:rPr lang="en-US" i="1">
                        <a:solidFill>
                          <a:prstClr val="black"/>
                        </a:solidFill>
                        <a:latin typeface="Cambria Math" charset="0"/>
                      </a:rPr>
                      <m:t>(</m:t>
                    </m:r>
                    <m:r>
                      <a:rPr lang="en-US" i="1">
                        <a:solidFill>
                          <a:prstClr val="black"/>
                        </a:solidFill>
                        <a:latin typeface="Cambria Math" charset="0"/>
                      </a:rPr>
                      <m:t>𝑌</m:t>
                    </m:r>
                    <m:r>
                      <a:rPr lang="en-US" i="1">
                        <a:solidFill>
                          <a:prstClr val="black"/>
                        </a:solidFill>
                        <a:latin typeface="Cambria Math" charset="0"/>
                      </a:rPr>
                      <m:t> ≤7)</m:t>
                    </m:r>
                  </m:oMath>
                </a14:m>
                <a:r>
                  <a:rPr lang="en-US" dirty="0">
                    <a:solidFill>
                      <a:prstClr val="black"/>
                    </a:solidFill>
                  </a:rPr>
                  <a:t> when Y is an integer.</a:t>
                </a:r>
              </a:p>
            </p:txBody>
          </p:sp>
        </mc:Choice>
        <mc:Fallback xmlns="">
          <p:sp>
            <p:nvSpPr>
              <p:cNvPr id="12" name="TextBox 11"/>
              <p:cNvSpPr txBox="1">
                <a:spLocks noRot="1" noChangeAspect="1" noMove="1" noResize="1" noEditPoints="1" noAdjustHandles="1" noChangeArrowheads="1" noChangeShapeType="1" noTextEdit="1"/>
              </p:cNvSpPr>
              <p:nvPr/>
            </p:nvSpPr>
            <p:spPr>
              <a:xfrm>
                <a:off x="3561348" y="5261811"/>
                <a:ext cx="6494598" cy="369332"/>
              </a:xfrm>
              <a:prstGeom prst="rect">
                <a:avLst/>
              </a:prstGeom>
              <a:blipFill>
                <a:blip r:embed="rId3"/>
                <a:stretch>
                  <a:fillRect l="-750" t="-8197" r="-657" b="-24590"/>
                </a:stretch>
              </a:blipFill>
            </p:spPr>
            <p:txBody>
              <a:bodyPr/>
              <a:lstStyle/>
              <a:p>
                <a:r>
                  <a:rPr lang="en-US">
                    <a:noFill/>
                  </a:rPr>
                  <a:t> </a:t>
                </a:r>
              </a:p>
            </p:txBody>
          </p:sp>
        </mc:Fallback>
      </mc:AlternateContent>
      <p:sp>
        <p:nvSpPr>
          <p:cNvPr id="14" name="Freeform 13"/>
          <p:cNvSpPr/>
          <p:nvPr/>
        </p:nvSpPr>
        <p:spPr>
          <a:xfrm>
            <a:off x="3689684" y="3232484"/>
            <a:ext cx="1138990" cy="810127"/>
          </a:xfrm>
          <a:custGeom>
            <a:avLst/>
            <a:gdLst>
              <a:gd name="connsiteX0" fmla="*/ 1138990 w 1138990"/>
              <a:gd name="connsiteY0" fmla="*/ 802105 h 810127"/>
              <a:gd name="connsiteX1" fmla="*/ 1138990 w 1138990"/>
              <a:gd name="connsiteY1" fmla="*/ 802105 h 810127"/>
              <a:gd name="connsiteX2" fmla="*/ 1130969 w 1138990"/>
              <a:gd name="connsiteY2" fmla="*/ 0 h 810127"/>
              <a:gd name="connsiteX3" fmla="*/ 1130969 w 1138990"/>
              <a:gd name="connsiteY3" fmla="*/ 0 h 810127"/>
              <a:gd name="connsiteX4" fmla="*/ 1074821 w 1138990"/>
              <a:gd name="connsiteY4" fmla="*/ 56148 h 810127"/>
              <a:gd name="connsiteX5" fmla="*/ 1050758 w 1138990"/>
              <a:gd name="connsiteY5" fmla="*/ 96253 h 810127"/>
              <a:gd name="connsiteX6" fmla="*/ 1026695 w 1138990"/>
              <a:gd name="connsiteY6" fmla="*/ 112295 h 810127"/>
              <a:gd name="connsiteX7" fmla="*/ 986590 w 1138990"/>
              <a:gd name="connsiteY7" fmla="*/ 160421 h 810127"/>
              <a:gd name="connsiteX8" fmla="*/ 978569 w 1138990"/>
              <a:gd name="connsiteY8" fmla="*/ 184484 h 810127"/>
              <a:gd name="connsiteX9" fmla="*/ 946484 w 1138990"/>
              <a:gd name="connsiteY9" fmla="*/ 224590 h 810127"/>
              <a:gd name="connsiteX10" fmla="*/ 914400 w 1138990"/>
              <a:gd name="connsiteY10" fmla="*/ 272716 h 810127"/>
              <a:gd name="connsiteX11" fmla="*/ 898358 w 1138990"/>
              <a:gd name="connsiteY11" fmla="*/ 296779 h 810127"/>
              <a:gd name="connsiteX12" fmla="*/ 874295 w 1138990"/>
              <a:gd name="connsiteY12" fmla="*/ 344905 h 810127"/>
              <a:gd name="connsiteX13" fmla="*/ 834190 w 1138990"/>
              <a:gd name="connsiteY13" fmla="*/ 385011 h 810127"/>
              <a:gd name="connsiteX14" fmla="*/ 818148 w 1138990"/>
              <a:gd name="connsiteY14" fmla="*/ 409074 h 810127"/>
              <a:gd name="connsiteX15" fmla="*/ 729916 w 1138990"/>
              <a:gd name="connsiteY15" fmla="*/ 457200 h 810127"/>
              <a:gd name="connsiteX16" fmla="*/ 689811 w 1138990"/>
              <a:gd name="connsiteY16" fmla="*/ 489284 h 810127"/>
              <a:gd name="connsiteX17" fmla="*/ 673769 w 1138990"/>
              <a:gd name="connsiteY17" fmla="*/ 505327 h 810127"/>
              <a:gd name="connsiteX18" fmla="*/ 625642 w 1138990"/>
              <a:gd name="connsiteY18" fmla="*/ 537411 h 810127"/>
              <a:gd name="connsiteX19" fmla="*/ 601579 w 1138990"/>
              <a:gd name="connsiteY19" fmla="*/ 553453 h 810127"/>
              <a:gd name="connsiteX20" fmla="*/ 545432 w 1138990"/>
              <a:gd name="connsiteY20" fmla="*/ 561474 h 810127"/>
              <a:gd name="connsiteX21" fmla="*/ 473242 w 1138990"/>
              <a:gd name="connsiteY21" fmla="*/ 601579 h 810127"/>
              <a:gd name="connsiteX22" fmla="*/ 441158 w 1138990"/>
              <a:gd name="connsiteY22" fmla="*/ 617621 h 810127"/>
              <a:gd name="connsiteX23" fmla="*/ 417095 w 1138990"/>
              <a:gd name="connsiteY23" fmla="*/ 625642 h 810127"/>
              <a:gd name="connsiteX24" fmla="*/ 393032 w 1138990"/>
              <a:gd name="connsiteY24" fmla="*/ 641684 h 810127"/>
              <a:gd name="connsiteX25" fmla="*/ 360948 w 1138990"/>
              <a:gd name="connsiteY25" fmla="*/ 657727 h 810127"/>
              <a:gd name="connsiteX26" fmla="*/ 336884 w 1138990"/>
              <a:gd name="connsiteY26" fmla="*/ 673769 h 810127"/>
              <a:gd name="connsiteX27" fmla="*/ 272716 w 1138990"/>
              <a:gd name="connsiteY27" fmla="*/ 705853 h 810127"/>
              <a:gd name="connsiteX28" fmla="*/ 248653 w 1138990"/>
              <a:gd name="connsiteY28" fmla="*/ 721895 h 810127"/>
              <a:gd name="connsiteX29" fmla="*/ 104274 w 1138990"/>
              <a:gd name="connsiteY29" fmla="*/ 753979 h 810127"/>
              <a:gd name="connsiteX30" fmla="*/ 72190 w 1138990"/>
              <a:gd name="connsiteY30" fmla="*/ 770021 h 810127"/>
              <a:gd name="connsiteX31" fmla="*/ 48127 w 1138990"/>
              <a:gd name="connsiteY31" fmla="*/ 794084 h 810127"/>
              <a:gd name="connsiteX32" fmla="*/ 16042 w 1138990"/>
              <a:gd name="connsiteY32" fmla="*/ 802105 h 810127"/>
              <a:gd name="connsiteX33" fmla="*/ 0 w 1138990"/>
              <a:gd name="connsiteY33" fmla="*/ 810127 h 810127"/>
              <a:gd name="connsiteX34" fmla="*/ 48127 w 1138990"/>
              <a:gd name="connsiteY34" fmla="*/ 810127 h 810127"/>
              <a:gd name="connsiteX35" fmla="*/ 224590 w 1138990"/>
              <a:gd name="connsiteY35" fmla="*/ 802105 h 810127"/>
              <a:gd name="connsiteX36" fmla="*/ 296779 w 1138990"/>
              <a:gd name="connsiteY36" fmla="*/ 794084 h 810127"/>
              <a:gd name="connsiteX37" fmla="*/ 697832 w 1138990"/>
              <a:gd name="connsiteY37" fmla="*/ 786063 h 810127"/>
              <a:gd name="connsiteX38" fmla="*/ 978569 w 1138990"/>
              <a:gd name="connsiteY38" fmla="*/ 794084 h 810127"/>
              <a:gd name="connsiteX39" fmla="*/ 1010653 w 1138990"/>
              <a:gd name="connsiteY39" fmla="*/ 802105 h 810127"/>
              <a:gd name="connsiteX40" fmla="*/ 1138990 w 1138990"/>
              <a:gd name="connsiteY40" fmla="*/ 802105 h 81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138990" h="810127">
                <a:moveTo>
                  <a:pt x="1138990" y="802105"/>
                </a:moveTo>
                <a:lnTo>
                  <a:pt x="1138990" y="802105"/>
                </a:lnTo>
                <a:cubicBezTo>
                  <a:pt x="1128692" y="246000"/>
                  <a:pt x="1130969" y="513372"/>
                  <a:pt x="1130969" y="0"/>
                </a:cubicBezTo>
                <a:lnTo>
                  <a:pt x="1130969" y="0"/>
                </a:lnTo>
                <a:cubicBezTo>
                  <a:pt x="1112253" y="18716"/>
                  <a:pt x="1091766" y="35814"/>
                  <a:pt x="1074821" y="56148"/>
                </a:cubicBezTo>
                <a:cubicBezTo>
                  <a:pt x="1064840" y="68125"/>
                  <a:pt x="1060904" y="84416"/>
                  <a:pt x="1050758" y="96253"/>
                </a:cubicBezTo>
                <a:cubicBezTo>
                  <a:pt x="1044484" y="103572"/>
                  <a:pt x="1034101" y="106124"/>
                  <a:pt x="1026695" y="112295"/>
                </a:cubicBezTo>
                <a:cubicBezTo>
                  <a:pt x="1011490" y="124966"/>
                  <a:pt x="995603" y="142394"/>
                  <a:pt x="986590" y="160421"/>
                </a:cubicBezTo>
                <a:cubicBezTo>
                  <a:pt x="982809" y="167983"/>
                  <a:pt x="982350" y="176922"/>
                  <a:pt x="978569" y="184484"/>
                </a:cubicBezTo>
                <a:cubicBezTo>
                  <a:pt x="958937" y="223748"/>
                  <a:pt x="968869" y="194744"/>
                  <a:pt x="946484" y="224590"/>
                </a:cubicBezTo>
                <a:cubicBezTo>
                  <a:pt x="934916" y="240014"/>
                  <a:pt x="925095" y="256674"/>
                  <a:pt x="914400" y="272716"/>
                </a:cubicBezTo>
                <a:cubicBezTo>
                  <a:pt x="909053" y="280737"/>
                  <a:pt x="901406" y="287634"/>
                  <a:pt x="898358" y="296779"/>
                </a:cubicBezTo>
                <a:cubicBezTo>
                  <a:pt x="890785" y="319498"/>
                  <a:pt x="891040" y="325767"/>
                  <a:pt x="874295" y="344905"/>
                </a:cubicBezTo>
                <a:cubicBezTo>
                  <a:pt x="861845" y="359133"/>
                  <a:pt x="844677" y="369280"/>
                  <a:pt x="834190" y="385011"/>
                </a:cubicBezTo>
                <a:cubicBezTo>
                  <a:pt x="828843" y="393032"/>
                  <a:pt x="825676" y="403052"/>
                  <a:pt x="818148" y="409074"/>
                </a:cubicBezTo>
                <a:cubicBezTo>
                  <a:pt x="773562" y="444743"/>
                  <a:pt x="768941" y="444192"/>
                  <a:pt x="729916" y="457200"/>
                </a:cubicBezTo>
                <a:cubicBezTo>
                  <a:pt x="697964" y="505128"/>
                  <a:pt x="732860" y="463453"/>
                  <a:pt x="689811" y="489284"/>
                </a:cubicBezTo>
                <a:cubicBezTo>
                  <a:pt x="683326" y="493175"/>
                  <a:pt x="679819" y="500789"/>
                  <a:pt x="673769" y="505327"/>
                </a:cubicBezTo>
                <a:cubicBezTo>
                  <a:pt x="658345" y="516895"/>
                  <a:pt x="641684" y="526716"/>
                  <a:pt x="625642" y="537411"/>
                </a:cubicBezTo>
                <a:cubicBezTo>
                  <a:pt x="617621" y="542758"/>
                  <a:pt x="611122" y="552090"/>
                  <a:pt x="601579" y="553453"/>
                </a:cubicBezTo>
                <a:lnTo>
                  <a:pt x="545432" y="561474"/>
                </a:lnTo>
                <a:cubicBezTo>
                  <a:pt x="478890" y="583655"/>
                  <a:pt x="583561" y="546419"/>
                  <a:pt x="473242" y="601579"/>
                </a:cubicBezTo>
                <a:cubicBezTo>
                  <a:pt x="462547" y="606926"/>
                  <a:pt x="452148" y="612911"/>
                  <a:pt x="441158" y="617621"/>
                </a:cubicBezTo>
                <a:cubicBezTo>
                  <a:pt x="433387" y="620952"/>
                  <a:pt x="424657" y="621861"/>
                  <a:pt x="417095" y="625642"/>
                </a:cubicBezTo>
                <a:cubicBezTo>
                  <a:pt x="408473" y="629953"/>
                  <a:pt x="401402" y="636901"/>
                  <a:pt x="393032" y="641684"/>
                </a:cubicBezTo>
                <a:cubicBezTo>
                  <a:pt x="382650" y="647617"/>
                  <a:pt x="371330" y="651795"/>
                  <a:pt x="360948" y="657727"/>
                </a:cubicBezTo>
                <a:cubicBezTo>
                  <a:pt x="352578" y="662510"/>
                  <a:pt x="345347" y="669153"/>
                  <a:pt x="336884" y="673769"/>
                </a:cubicBezTo>
                <a:cubicBezTo>
                  <a:pt x="315890" y="685220"/>
                  <a:pt x="292614" y="692588"/>
                  <a:pt x="272716" y="705853"/>
                </a:cubicBezTo>
                <a:cubicBezTo>
                  <a:pt x="264695" y="711200"/>
                  <a:pt x="257713" y="718601"/>
                  <a:pt x="248653" y="721895"/>
                </a:cubicBezTo>
                <a:cubicBezTo>
                  <a:pt x="220965" y="731963"/>
                  <a:pt x="128276" y="749179"/>
                  <a:pt x="104274" y="753979"/>
                </a:cubicBezTo>
                <a:cubicBezTo>
                  <a:pt x="93579" y="759326"/>
                  <a:pt x="81920" y="763071"/>
                  <a:pt x="72190" y="770021"/>
                </a:cubicBezTo>
                <a:cubicBezTo>
                  <a:pt x="62959" y="776614"/>
                  <a:pt x="57976" y="788456"/>
                  <a:pt x="48127" y="794084"/>
                </a:cubicBezTo>
                <a:cubicBezTo>
                  <a:pt x="38555" y="799553"/>
                  <a:pt x="26500" y="798619"/>
                  <a:pt x="16042" y="802105"/>
                </a:cubicBezTo>
                <a:cubicBezTo>
                  <a:pt x="10370" y="803996"/>
                  <a:pt x="5347" y="807453"/>
                  <a:pt x="0" y="810127"/>
                </a:cubicBezTo>
                <a:lnTo>
                  <a:pt x="48127" y="810127"/>
                </a:lnTo>
                <a:lnTo>
                  <a:pt x="224590" y="802105"/>
                </a:lnTo>
                <a:cubicBezTo>
                  <a:pt x="248751" y="800546"/>
                  <a:pt x="272582" y="794904"/>
                  <a:pt x="296779" y="794084"/>
                </a:cubicBezTo>
                <a:cubicBezTo>
                  <a:pt x="430413" y="789554"/>
                  <a:pt x="564148" y="788737"/>
                  <a:pt x="697832" y="786063"/>
                </a:cubicBezTo>
                <a:cubicBezTo>
                  <a:pt x="791411" y="788737"/>
                  <a:pt x="885075" y="789289"/>
                  <a:pt x="978569" y="794084"/>
                </a:cubicBezTo>
                <a:cubicBezTo>
                  <a:pt x="989578" y="794649"/>
                  <a:pt x="999644" y="801526"/>
                  <a:pt x="1010653" y="802105"/>
                </a:cubicBezTo>
                <a:cubicBezTo>
                  <a:pt x="1050703" y="804213"/>
                  <a:pt x="1117601" y="802105"/>
                  <a:pt x="1138990" y="802105"/>
                </a:cubicBezTo>
                <a:close/>
              </a:path>
            </a:pathLst>
          </a:cu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16" name="Straight Arrow Connector 15"/>
          <p:cNvCxnSpPr>
            <a:cxnSpLocks/>
            <a:endCxn id="14" idx="15"/>
          </p:cNvCxnSpPr>
          <p:nvPr/>
        </p:nvCxnSpPr>
        <p:spPr>
          <a:xfrm flipH="1">
            <a:off x="4419600" y="2163720"/>
            <a:ext cx="927923" cy="1525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197392" y="1794388"/>
                <a:ext cx="11143397" cy="369332"/>
              </a:xfrm>
              <a:prstGeom prst="rect">
                <a:avLst/>
              </a:prstGeom>
              <a:noFill/>
            </p:spPr>
            <p:txBody>
              <a:bodyPr wrap="square" rtlCol="0">
                <a:spAutoFit/>
              </a:bodyPr>
              <a:lstStyle/>
              <a:p>
                <a14:m>
                  <m:oMath xmlns:m="http://schemas.openxmlformats.org/officeDocument/2006/math">
                    <m:r>
                      <a:rPr lang="en-US" i="1" smtClean="0">
                        <a:solidFill>
                          <a:prstClr val="black"/>
                        </a:solidFill>
                        <a:latin typeface="Cambria Math" charset="0"/>
                      </a:rPr>
                      <m:t>𝑃</m:t>
                    </m:r>
                    <m:d>
                      <m:dPr>
                        <m:ctrlPr>
                          <a:rPr lang="en-US" i="1">
                            <a:solidFill>
                              <a:prstClr val="black"/>
                            </a:solidFill>
                            <a:latin typeface="Cambria Math" panose="02040503050406030204" pitchFamily="18" charset="0"/>
                          </a:rPr>
                        </m:ctrlPr>
                      </m:dPr>
                      <m:e>
                        <m:r>
                          <a:rPr lang="en-US" i="1">
                            <a:solidFill>
                              <a:prstClr val="black"/>
                            </a:solidFill>
                            <a:latin typeface="Cambria Math" charset="0"/>
                          </a:rPr>
                          <m:t>𝑍</m:t>
                        </m:r>
                        <m:r>
                          <a:rPr lang="en-US" i="1">
                            <a:solidFill>
                              <a:prstClr val="black"/>
                            </a:solidFill>
                            <a:latin typeface="Cambria Math" charset="0"/>
                          </a:rPr>
                          <m:t> ≤7</m:t>
                        </m:r>
                      </m:e>
                    </m:d>
                  </m:oMath>
                </a14:m>
                <a:r>
                  <a:rPr lang="en-US" dirty="0">
                    <a:solidFill>
                      <a:prstClr val="black"/>
                    </a:solidFill>
                  </a:rPr>
                  <a:t> for a continuous Z is much smaller than </a:t>
                </a:r>
                <a14:m>
                  <m:oMath xmlns:m="http://schemas.openxmlformats.org/officeDocument/2006/math">
                    <m:r>
                      <a:rPr lang="en-US" i="1">
                        <a:solidFill>
                          <a:prstClr val="black"/>
                        </a:solidFill>
                        <a:latin typeface="Cambria Math" charset="0"/>
                      </a:rPr>
                      <m:t>𝑃</m:t>
                    </m:r>
                    <m:d>
                      <m:dPr>
                        <m:ctrlPr>
                          <a:rPr lang="en-US" i="1">
                            <a:solidFill>
                              <a:prstClr val="black"/>
                            </a:solidFill>
                            <a:latin typeface="Cambria Math" panose="02040503050406030204" pitchFamily="18" charset="0"/>
                          </a:rPr>
                        </m:ctrlPr>
                      </m:dPr>
                      <m:e>
                        <m:r>
                          <a:rPr lang="en-US" i="1">
                            <a:solidFill>
                              <a:prstClr val="black"/>
                            </a:solidFill>
                            <a:latin typeface="Cambria Math" charset="0"/>
                          </a:rPr>
                          <m:t>𝑌</m:t>
                        </m:r>
                        <m:r>
                          <a:rPr lang="en-US" i="1">
                            <a:solidFill>
                              <a:prstClr val="black"/>
                            </a:solidFill>
                            <a:latin typeface="Cambria Math" charset="0"/>
                          </a:rPr>
                          <m:t> ≤7</m:t>
                        </m:r>
                      </m:e>
                    </m:d>
                  </m:oMath>
                </a14:m>
                <a:r>
                  <a:rPr lang="en-US" dirty="0">
                    <a:solidFill>
                      <a:prstClr val="black"/>
                    </a:solidFill>
                  </a:rPr>
                  <a:t> for integer Y, (no continuity correction)</a:t>
                </a:r>
              </a:p>
            </p:txBody>
          </p:sp>
        </mc:Choice>
        <mc:Fallback xmlns="">
          <p:sp>
            <p:nvSpPr>
              <p:cNvPr id="17" name="TextBox 16"/>
              <p:cNvSpPr txBox="1">
                <a:spLocks noRot="1" noChangeAspect="1" noMove="1" noResize="1" noEditPoints="1" noAdjustHandles="1" noChangeArrowheads="1" noChangeShapeType="1" noTextEdit="1"/>
              </p:cNvSpPr>
              <p:nvPr/>
            </p:nvSpPr>
            <p:spPr>
              <a:xfrm>
                <a:off x="197392" y="1794388"/>
                <a:ext cx="11143397" cy="369332"/>
              </a:xfrm>
              <a:prstGeom prst="rect">
                <a:avLst/>
              </a:prstGeom>
              <a:blipFill>
                <a:blip r:embed="rId4"/>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052414" y="3103997"/>
                <a:ext cx="259240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solidFill>
                            <a:prstClr val="black"/>
                          </a:solidFill>
                          <a:latin typeface="Cambria Math" charset="0"/>
                        </a:rPr>
                        <m:t>𝑃</m:t>
                      </m:r>
                      <m:d>
                        <m:dPr>
                          <m:ctrlPr>
                            <a:rPr lang="en-US" i="1">
                              <a:solidFill>
                                <a:prstClr val="black"/>
                              </a:solidFill>
                              <a:latin typeface="Cambria Math" panose="02040503050406030204" pitchFamily="18" charset="0"/>
                            </a:rPr>
                          </m:ctrlPr>
                        </m:dPr>
                        <m:e>
                          <m:r>
                            <a:rPr lang="en-US" i="1">
                              <a:solidFill>
                                <a:prstClr val="black"/>
                              </a:solidFill>
                              <a:latin typeface="Cambria Math" charset="0"/>
                            </a:rPr>
                            <m:t>𝑍</m:t>
                          </m:r>
                          <m:r>
                            <a:rPr lang="en-US" i="1">
                              <a:solidFill>
                                <a:prstClr val="black"/>
                              </a:solidFill>
                              <a:latin typeface="Cambria Math" charset="0"/>
                            </a:rPr>
                            <m:t> ≤7.5</m:t>
                          </m:r>
                        </m:e>
                      </m:d>
                      <m:r>
                        <a:rPr lang="en-US" i="1">
                          <a:solidFill>
                            <a:prstClr val="black"/>
                          </a:solidFill>
                          <a:latin typeface="Cambria Math" charset="0"/>
                          <a:ea typeface="Cambria Math" charset="0"/>
                          <a:cs typeface="Cambria Math" charset="0"/>
                        </a:rPr>
                        <m:t>≈</m:t>
                      </m:r>
                      <m:r>
                        <a:rPr lang="en-US" i="1">
                          <a:solidFill>
                            <a:prstClr val="black"/>
                          </a:solidFill>
                          <a:latin typeface="Cambria Math" charset="0"/>
                        </a:rPr>
                        <m:t>𝑃</m:t>
                      </m:r>
                      <m:d>
                        <m:dPr>
                          <m:ctrlPr>
                            <a:rPr lang="en-US" i="1">
                              <a:solidFill>
                                <a:prstClr val="black"/>
                              </a:solidFill>
                              <a:latin typeface="Cambria Math" panose="02040503050406030204" pitchFamily="18" charset="0"/>
                            </a:rPr>
                          </m:ctrlPr>
                        </m:dPr>
                        <m:e>
                          <m:r>
                            <a:rPr lang="en-US" i="1">
                              <a:solidFill>
                                <a:prstClr val="black"/>
                              </a:solidFill>
                              <a:latin typeface="Cambria Math" charset="0"/>
                            </a:rPr>
                            <m:t>𝑌</m:t>
                          </m:r>
                          <m:r>
                            <a:rPr lang="en-US" i="1">
                              <a:solidFill>
                                <a:prstClr val="black"/>
                              </a:solidFill>
                              <a:latin typeface="Cambria Math" charset="0"/>
                            </a:rPr>
                            <m:t> ≤7</m:t>
                          </m:r>
                        </m:e>
                      </m:d>
                    </m:oMath>
                  </m:oMathPara>
                </a14:m>
                <a:endParaRPr lang="en-US" dirty="0">
                  <a:solidFill>
                    <a:prstClr val="black"/>
                  </a:solidFill>
                </a:endParaRPr>
              </a:p>
              <a:p>
                <a:r>
                  <a:rPr lang="en-US" dirty="0">
                    <a:solidFill>
                      <a:prstClr val="black"/>
                    </a:solidFill>
                  </a:rPr>
                  <a:t>(w/ continuity correction)</a:t>
                </a:r>
              </a:p>
            </p:txBody>
          </p:sp>
        </mc:Choice>
        <mc:Fallback xmlns="">
          <p:sp>
            <p:nvSpPr>
              <p:cNvPr id="19" name="TextBox 18"/>
              <p:cNvSpPr txBox="1">
                <a:spLocks noRot="1" noChangeAspect="1" noMove="1" noResize="1" noEditPoints="1" noAdjustHandles="1" noChangeArrowheads="1" noChangeShapeType="1" noTextEdit="1"/>
              </p:cNvSpPr>
              <p:nvPr/>
            </p:nvSpPr>
            <p:spPr>
              <a:xfrm>
                <a:off x="1052414" y="3103997"/>
                <a:ext cx="2592405" cy="646331"/>
              </a:xfrm>
              <a:prstGeom prst="rect">
                <a:avLst/>
              </a:prstGeom>
              <a:blipFill>
                <a:blip r:embed="rId5"/>
                <a:stretch>
                  <a:fillRect l="-2118" r="-1647" b="-14151"/>
                </a:stretch>
              </a:blipFill>
            </p:spPr>
            <p:txBody>
              <a:bodyPr/>
              <a:lstStyle/>
              <a:p>
                <a:r>
                  <a:rPr lang="en-US">
                    <a:noFill/>
                  </a:rPr>
                  <a:t> </a:t>
                </a:r>
              </a:p>
            </p:txBody>
          </p:sp>
        </mc:Fallback>
      </mc:AlternateContent>
      <p:cxnSp>
        <p:nvCxnSpPr>
          <p:cNvPr id="23" name="Straight Arrow Connector 22"/>
          <p:cNvCxnSpPr/>
          <p:nvPr/>
        </p:nvCxnSpPr>
        <p:spPr>
          <a:xfrm>
            <a:off x="3502418" y="3456749"/>
            <a:ext cx="1165835" cy="207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35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7"/>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6" grpId="0" animBg="1"/>
      <p:bldP spid="6" grpId="1" animBg="1"/>
      <p:bldP spid="7" grpId="0" animBg="1"/>
      <p:bldP spid="7" grpId="1" animBg="1"/>
      <p:bldP spid="12" grpId="0"/>
      <p:bldP spid="12" grpId="1"/>
      <p:bldP spid="14" grpId="0" animBg="1"/>
      <p:bldP spid="14" grpId="1" animBg="1"/>
      <p:bldP spid="17" grpId="0"/>
      <p:bldP spid="17" grpId="1"/>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859" y="4702329"/>
            <a:ext cx="3982130" cy="766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53739" y="1866596"/>
            <a:ext cx="8322386" cy="83099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en-US" altLang="en-US" sz="1600" dirty="0"/>
              <a:t>Common interpretation:</a:t>
            </a:r>
          </a:p>
          <a:p>
            <a:pPr>
              <a:spcBef>
                <a:spcPct val="0"/>
              </a:spcBef>
            </a:pPr>
            <a:r>
              <a:rPr lang="en-US" altLang="en-US" sz="1600" b="1" i="1" dirty="0">
                <a:solidFill>
                  <a:srgbClr val="344068"/>
                </a:solidFill>
              </a:rPr>
              <a:t>H</a:t>
            </a:r>
            <a:r>
              <a:rPr lang="en-US" altLang="en-US" sz="1600" b="1" baseline="-25000" dirty="0">
                <a:solidFill>
                  <a:srgbClr val="344068"/>
                </a:solidFill>
              </a:rPr>
              <a:t>0</a:t>
            </a:r>
            <a:r>
              <a:rPr lang="en-US" altLang="en-US" sz="1600" b="1" dirty="0">
                <a:solidFill>
                  <a:srgbClr val="344068"/>
                </a:solidFill>
              </a:rPr>
              <a:t>: </a:t>
            </a:r>
            <a:r>
              <a:rPr lang="en-US" altLang="en-US" sz="1600" b="1" i="1" dirty="0">
                <a:solidFill>
                  <a:srgbClr val="344068"/>
                </a:solidFill>
                <a:sym typeface="Symbol" pitchFamily="18" charset="2"/>
              </a:rPr>
              <a:t>The distribution of New Method Scores = The distribution of the Traditional Method Scores</a:t>
            </a:r>
            <a:endParaRPr lang="en-US" altLang="en-US" sz="1600" b="1" baseline="-25000" dirty="0">
              <a:solidFill>
                <a:srgbClr val="344068"/>
              </a:solidFill>
              <a:sym typeface="Symbol" pitchFamily="18" charset="2"/>
            </a:endParaRPr>
          </a:p>
          <a:p>
            <a:pPr>
              <a:spcBef>
                <a:spcPct val="0"/>
              </a:spcBef>
            </a:pPr>
            <a:r>
              <a:rPr lang="en-US" altLang="en-US" sz="1600" b="1" i="1" dirty="0">
                <a:solidFill>
                  <a:srgbClr val="344068"/>
                </a:solidFill>
                <a:sym typeface="Symbol" pitchFamily="18" charset="2"/>
              </a:rPr>
              <a:t>H</a:t>
            </a:r>
            <a:r>
              <a:rPr lang="en-US" altLang="en-US" sz="1600" b="1" baseline="-25000" dirty="0">
                <a:solidFill>
                  <a:srgbClr val="344068"/>
                </a:solidFill>
                <a:sym typeface="Symbol" pitchFamily="18" charset="2"/>
              </a:rPr>
              <a:t>1</a:t>
            </a:r>
            <a:r>
              <a:rPr lang="en-US" altLang="en-US" sz="1600" b="1" dirty="0">
                <a:solidFill>
                  <a:srgbClr val="344068"/>
                </a:solidFill>
                <a:sym typeface="Symbol" pitchFamily="18" charset="2"/>
              </a:rPr>
              <a:t>:</a:t>
            </a:r>
            <a:r>
              <a:rPr lang="en-US" altLang="en-US" sz="1600" b="1" i="1" dirty="0">
                <a:solidFill>
                  <a:srgbClr val="344068"/>
                </a:solidFill>
                <a:sym typeface="Symbol" pitchFamily="18" charset="2"/>
              </a:rPr>
              <a:t>The distribution of New Method Scores &gt; The distribution of the Traditional Method Scores</a:t>
            </a:r>
            <a:endParaRPr lang="en-US" altLang="en-US" sz="1600" b="1" dirty="0">
              <a:solidFill>
                <a:srgbClr val="FF0000"/>
              </a:solidFill>
              <a:sym typeface="Symbol" pitchFamily="18" charset="2"/>
            </a:endParaRPr>
          </a:p>
        </p:txBody>
      </p:sp>
      <p:sp>
        <p:nvSpPr>
          <p:cNvPr id="4" name="TextBox 3"/>
          <p:cNvSpPr txBox="1"/>
          <p:nvPr/>
        </p:nvSpPr>
        <p:spPr>
          <a:xfrm>
            <a:off x="347811" y="3649765"/>
            <a:ext cx="7691410" cy="923330"/>
          </a:xfrm>
          <a:prstGeom prst="rect">
            <a:avLst/>
          </a:prstGeom>
          <a:noFill/>
        </p:spPr>
        <p:txBody>
          <a:bodyPr wrap="square" rtlCol="0">
            <a:spAutoFit/>
          </a:bodyPr>
          <a:lstStyle/>
          <a:p>
            <a:r>
              <a:rPr lang="en-US" dirty="0">
                <a:solidFill>
                  <a:prstClr val="black"/>
                </a:solidFill>
              </a:rPr>
              <a:t>There is mild evidence (alpha = 0.1) to suggest that the </a:t>
            </a:r>
            <a:r>
              <a:rPr lang="en-US" i="1" dirty="0">
                <a:solidFill>
                  <a:prstClr val="black"/>
                </a:solidFill>
              </a:rPr>
              <a:t>distribution</a:t>
            </a:r>
            <a:r>
              <a:rPr lang="en-US" dirty="0">
                <a:solidFill>
                  <a:prstClr val="black"/>
                </a:solidFill>
              </a:rPr>
              <a:t> of scores from the “New” method is greater than the </a:t>
            </a:r>
            <a:r>
              <a:rPr lang="en-US" i="1" dirty="0">
                <a:solidFill>
                  <a:prstClr val="black"/>
                </a:solidFill>
              </a:rPr>
              <a:t>distribution</a:t>
            </a:r>
            <a:r>
              <a:rPr lang="en-US" dirty="0">
                <a:solidFill>
                  <a:prstClr val="black"/>
                </a:solidFill>
              </a:rPr>
              <a:t> of the “Traditional” method (normal approximation to rank-sum test p-value = 0.0558).</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6625" y="551690"/>
            <a:ext cx="3819525" cy="559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1"/>
          <p:cNvSpPr>
            <a:spLocks noGrp="1"/>
          </p:cNvSpPr>
          <p:nvPr>
            <p:ph type="title"/>
          </p:nvPr>
        </p:nvSpPr>
        <p:spPr>
          <a:xfrm>
            <a:off x="255181" y="286605"/>
            <a:ext cx="9314121" cy="1450757"/>
          </a:xfrm>
        </p:spPr>
        <p:txBody>
          <a:bodyPr/>
          <a:lstStyle/>
          <a:p>
            <a:r>
              <a:rPr lang="en-US" dirty="0"/>
              <a:t>Rank-Sum Test: </a:t>
            </a:r>
            <a:br>
              <a:rPr lang="en-US" dirty="0"/>
            </a:br>
            <a:r>
              <a:rPr lang="en-US" dirty="0"/>
              <a:t>Normal Approximation</a:t>
            </a:r>
          </a:p>
        </p:txBody>
      </p:sp>
      <p:sp>
        <p:nvSpPr>
          <p:cNvPr id="2" name="Rectangle 1"/>
          <p:cNvSpPr/>
          <p:nvPr/>
        </p:nvSpPr>
        <p:spPr>
          <a:xfrm>
            <a:off x="8663093" y="5750560"/>
            <a:ext cx="2790614" cy="2912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1976855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012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a:xfrm>
            <a:off x="914400" y="1676400"/>
            <a:ext cx="10363200" cy="900546"/>
          </a:xfrm>
        </p:spPr>
        <p:txBody>
          <a:bodyPr>
            <a:normAutofit/>
          </a:bodyPr>
          <a:lstStyle/>
          <a:p>
            <a:r>
              <a:rPr lang="en-US" dirty="0"/>
              <a:t>Example: Exam Prep with R</a:t>
            </a:r>
          </a:p>
        </p:txBody>
      </p:sp>
      <p:sp>
        <p:nvSpPr>
          <p:cNvPr id="5" name="Subtitle 4">
            <a:extLst>
              <a:ext uri="{FF2B5EF4-FFF2-40B4-BE49-F238E27FC236}">
                <a16:creationId xmlns:a16="http://schemas.microsoft.com/office/drawing/2014/main" id="{BC70345B-CBBF-4A4A-BE6F-F800145B6FC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956513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6A259-77AB-0049-9E20-03CF1F824377}"/>
              </a:ext>
            </a:extLst>
          </p:cNvPr>
          <p:cNvSpPr>
            <a:spLocks noGrp="1"/>
          </p:cNvSpPr>
          <p:nvPr>
            <p:ph type="title"/>
          </p:nvPr>
        </p:nvSpPr>
        <p:spPr/>
        <p:txBody>
          <a:bodyPr/>
          <a:lstStyle/>
          <a:p>
            <a:r>
              <a:rPr lang="en-US" dirty="0"/>
              <a:t>Rank Sum Test: R CODE</a:t>
            </a:r>
          </a:p>
        </p:txBody>
      </p:sp>
      <p:sp>
        <p:nvSpPr>
          <p:cNvPr id="4" name="Rectangle 3">
            <a:extLst>
              <a:ext uri="{FF2B5EF4-FFF2-40B4-BE49-F238E27FC236}">
                <a16:creationId xmlns:a16="http://schemas.microsoft.com/office/drawing/2014/main" id="{C04416B1-1432-994C-ADCA-610A2E1FA2F2}"/>
              </a:ext>
            </a:extLst>
          </p:cNvPr>
          <p:cNvSpPr/>
          <p:nvPr/>
        </p:nvSpPr>
        <p:spPr>
          <a:xfrm>
            <a:off x="304800" y="1752600"/>
            <a:ext cx="11277600" cy="4339650"/>
          </a:xfrm>
          <a:prstGeom prst="rect">
            <a:avLst/>
          </a:prstGeom>
        </p:spPr>
        <p:txBody>
          <a:bodyPr wrap="square">
            <a:spAutoFit/>
          </a:bodyPr>
          <a:lstStyle/>
          <a:p>
            <a:r>
              <a:rPr lang="en-US" sz="1200" dirty="0"/>
              <a:t>library(</a:t>
            </a:r>
            <a:r>
              <a:rPr lang="en-US" sz="1200" dirty="0" err="1"/>
              <a:t>dplyr</a:t>
            </a:r>
            <a:r>
              <a:rPr lang="en-US" sz="1200" dirty="0"/>
              <a:t>)</a:t>
            </a:r>
          </a:p>
          <a:p>
            <a:endParaRPr lang="en-US" sz="1200" dirty="0"/>
          </a:p>
          <a:p>
            <a:r>
              <a:rPr lang="en-US" sz="1200" dirty="0" err="1"/>
              <a:t>scoreDF</a:t>
            </a:r>
            <a:r>
              <a:rPr lang="en-US" sz="1200" dirty="0"/>
              <a:t> = </a:t>
            </a:r>
            <a:r>
              <a:rPr lang="en-US" sz="1200" dirty="0" err="1"/>
              <a:t>data.frame</a:t>
            </a:r>
            <a:r>
              <a:rPr lang="en-US" sz="1200" dirty="0"/>
              <a:t>(Score = c(37,49,55,77,23,31,46), Treatment = c("New","New","New","New","Traditional","Traditional","Traditional"))</a:t>
            </a:r>
          </a:p>
          <a:p>
            <a:endParaRPr lang="en-US" sz="1200" dirty="0"/>
          </a:p>
          <a:p>
            <a:r>
              <a:rPr lang="en-US" sz="1200" dirty="0" err="1"/>
              <a:t>scoreDF</a:t>
            </a:r>
            <a:r>
              <a:rPr lang="en-US" sz="1200" dirty="0"/>
              <a:t> %&gt;% </a:t>
            </a:r>
            <a:r>
              <a:rPr lang="en-US" sz="1200" dirty="0" err="1"/>
              <a:t>group_by</a:t>
            </a:r>
            <a:r>
              <a:rPr lang="en-US" sz="1200" dirty="0"/>
              <a:t>(Treatment) %&gt;%  </a:t>
            </a:r>
            <a:r>
              <a:rPr lang="en-US" sz="1200" dirty="0" err="1"/>
              <a:t>summarise</a:t>
            </a:r>
            <a:r>
              <a:rPr lang="en-US" sz="1200" dirty="0"/>
              <a:t>(</a:t>
            </a:r>
          </a:p>
          <a:p>
            <a:r>
              <a:rPr lang="en-US" sz="1200" dirty="0"/>
              <a:t>  count = n(),</a:t>
            </a:r>
          </a:p>
          <a:p>
            <a:r>
              <a:rPr lang="en-US" sz="1200" dirty="0"/>
              <a:t>  median = median(Score, </a:t>
            </a:r>
            <a:r>
              <a:rPr lang="en-US" sz="1200" dirty="0" err="1"/>
              <a:t>na.rm</a:t>
            </a:r>
            <a:r>
              <a:rPr lang="en-US" sz="1200" dirty="0"/>
              <a:t> = TRUE),</a:t>
            </a:r>
          </a:p>
          <a:p>
            <a:r>
              <a:rPr lang="en-US" sz="1200" dirty="0"/>
              <a:t>  IQR = IQR(Score, </a:t>
            </a:r>
            <a:r>
              <a:rPr lang="en-US" sz="1200" dirty="0" err="1"/>
              <a:t>na.rm</a:t>
            </a:r>
            <a:r>
              <a:rPr lang="en-US" sz="1200" dirty="0"/>
              <a:t> = TRUE)</a:t>
            </a:r>
          </a:p>
          <a:p>
            <a:r>
              <a:rPr lang="en-US" sz="1200" dirty="0"/>
              <a:t>)</a:t>
            </a:r>
          </a:p>
          <a:p>
            <a:endParaRPr lang="en-US" sz="1200" dirty="0"/>
          </a:p>
          <a:p>
            <a:r>
              <a:rPr lang="en-US" sz="1200" dirty="0" err="1"/>
              <a:t>scoreNew</a:t>
            </a:r>
            <a:r>
              <a:rPr lang="en-US" sz="1200" dirty="0"/>
              <a:t> = filter(</a:t>
            </a:r>
            <a:r>
              <a:rPr lang="en-US" sz="1200" dirty="0" err="1"/>
              <a:t>scoreDF,Treatment</a:t>
            </a:r>
            <a:r>
              <a:rPr lang="en-US" sz="1200" dirty="0"/>
              <a:t> == "New")</a:t>
            </a:r>
          </a:p>
          <a:p>
            <a:r>
              <a:rPr lang="en-US" sz="1200" dirty="0" err="1"/>
              <a:t>scoreTrad</a:t>
            </a:r>
            <a:r>
              <a:rPr lang="en-US" sz="1200" dirty="0"/>
              <a:t> = filter(</a:t>
            </a:r>
            <a:r>
              <a:rPr lang="en-US" sz="1200" dirty="0" err="1"/>
              <a:t>scoreDF,Treatment</a:t>
            </a:r>
            <a:r>
              <a:rPr lang="en-US" sz="1200" dirty="0"/>
              <a:t> == "Traditional")</a:t>
            </a:r>
          </a:p>
          <a:p>
            <a:endParaRPr lang="en-US" sz="1200" dirty="0"/>
          </a:p>
          <a:p>
            <a:endParaRPr lang="en-US" sz="1200" dirty="0"/>
          </a:p>
          <a:p>
            <a:r>
              <a:rPr lang="en-US" sz="1200" dirty="0" err="1"/>
              <a:t>wilcox.test</a:t>
            </a:r>
            <a:r>
              <a:rPr lang="en-US" sz="1200" dirty="0"/>
              <a:t>(Failures ~ Temp, data = </a:t>
            </a:r>
            <a:r>
              <a:rPr lang="en-US" sz="1200" dirty="0" err="1"/>
              <a:t>Oring</a:t>
            </a:r>
            <a:r>
              <a:rPr lang="en-US" sz="1200" dirty="0"/>
              <a:t>, exact = TRUE) # Note … ignores Exact in in formula mode</a:t>
            </a:r>
          </a:p>
          <a:p>
            <a:r>
              <a:rPr lang="en-US" sz="1200" dirty="0" err="1"/>
              <a:t>wilcox.test</a:t>
            </a:r>
            <a:r>
              <a:rPr lang="en-US" sz="1200" dirty="0"/>
              <a:t>(Failures ~ Temp, data = </a:t>
            </a:r>
            <a:r>
              <a:rPr lang="en-US" sz="1200" dirty="0" err="1"/>
              <a:t>Oring</a:t>
            </a:r>
            <a:r>
              <a:rPr lang="en-US" sz="1200" dirty="0"/>
              <a:t>, exact = FALSE)</a:t>
            </a:r>
          </a:p>
          <a:p>
            <a:endParaRPr lang="en-US" sz="1200" dirty="0"/>
          </a:p>
          <a:p>
            <a:endParaRPr lang="en-US" sz="1200" dirty="0"/>
          </a:p>
          <a:p>
            <a:endParaRPr lang="en-US" sz="1200" dirty="0"/>
          </a:p>
          <a:p>
            <a:r>
              <a:rPr lang="en-US" sz="1200" dirty="0" err="1"/>
              <a:t>wilcox.test</a:t>
            </a:r>
            <a:r>
              <a:rPr lang="en-US" sz="1200" dirty="0"/>
              <a:t>(</a:t>
            </a:r>
            <a:r>
              <a:rPr lang="en-US" sz="1200" dirty="0" err="1"/>
              <a:t>scoreNew$Score,scoreTrad$Score</a:t>
            </a:r>
            <a:r>
              <a:rPr lang="en-US" sz="1200" dirty="0"/>
              <a:t>, exact = TRUE)</a:t>
            </a:r>
          </a:p>
          <a:p>
            <a:r>
              <a:rPr lang="en-US" sz="1200" dirty="0" err="1"/>
              <a:t>wilcox.test</a:t>
            </a:r>
            <a:r>
              <a:rPr lang="en-US" sz="1200" dirty="0"/>
              <a:t>(</a:t>
            </a:r>
            <a:r>
              <a:rPr lang="en-US" sz="1200" dirty="0" err="1"/>
              <a:t>scoreNew$Score,scoreTrad$Score</a:t>
            </a:r>
            <a:r>
              <a:rPr lang="en-US" sz="1200" dirty="0"/>
              <a:t>, exact = TRUE, alternative = "g")</a:t>
            </a:r>
          </a:p>
          <a:p>
            <a:r>
              <a:rPr lang="en-US" sz="1200" dirty="0" err="1"/>
              <a:t>wilcox.test</a:t>
            </a:r>
            <a:r>
              <a:rPr lang="en-US" sz="1200" dirty="0"/>
              <a:t>(</a:t>
            </a:r>
            <a:r>
              <a:rPr lang="en-US" sz="1200" dirty="0" err="1"/>
              <a:t>scoreNew$Score,scoreTrad$Score</a:t>
            </a:r>
            <a:r>
              <a:rPr lang="en-US" sz="1200" dirty="0"/>
              <a:t>, exact = FALSE, alternative = "g")</a:t>
            </a:r>
          </a:p>
          <a:p>
            <a:r>
              <a:rPr lang="en-US" sz="1200" dirty="0" err="1"/>
              <a:t>wilcox.test</a:t>
            </a:r>
            <a:r>
              <a:rPr lang="en-US" sz="1200" dirty="0"/>
              <a:t>(</a:t>
            </a:r>
            <a:r>
              <a:rPr lang="en-US" sz="1200" dirty="0" err="1"/>
              <a:t>scoreNew$Score,scoreTrad$Score</a:t>
            </a:r>
            <a:r>
              <a:rPr lang="en-US" sz="1200" dirty="0"/>
              <a:t>, exact = FALSE, alternative = "g")</a:t>
            </a:r>
          </a:p>
        </p:txBody>
      </p:sp>
      <p:pic>
        <p:nvPicPr>
          <p:cNvPr id="5" name="Picture 3">
            <a:extLst>
              <a:ext uri="{FF2B5EF4-FFF2-40B4-BE49-F238E27FC236}">
                <a16:creationId xmlns:a16="http://schemas.microsoft.com/office/drawing/2014/main" id="{30C38F46-08F0-CC49-959F-334A67B97A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048"/>
          <a:stretch/>
        </p:blipFill>
        <p:spPr bwMode="auto">
          <a:xfrm>
            <a:off x="8741667" y="2960603"/>
            <a:ext cx="2916933" cy="3668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7E780EED-9E39-FA4F-9F8D-337219814142}"/>
              </a:ext>
            </a:extLst>
          </p:cNvPr>
          <p:cNvSpPr txBox="1"/>
          <p:nvPr/>
        </p:nvSpPr>
        <p:spPr>
          <a:xfrm>
            <a:off x="8869017" y="2579603"/>
            <a:ext cx="2438400" cy="369332"/>
          </a:xfrm>
          <a:prstGeom prst="rect">
            <a:avLst/>
          </a:prstGeom>
          <a:noFill/>
        </p:spPr>
        <p:txBody>
          <a:bodyPr wrap="square" rtlCol="0">
            <a:spAutoFit/>
          </a:bodyPr>
          <a:lstStyle/>
          <a:p>
            <a:r>
              <a:rPr lang="en-US" dirty="0"/>
              <a:t>To Compare with SAS</a:t>
            </a:r>
          </a:p>
        </p:txBody>
      </p:sp>
      <p:sp>
        <p:nvSpPr>
          <p:cNvPr id="7" name="Rectangle 6">
            <a:extLst>
              <a:ext uri="{FF2B5EF4-FFF2-40B4-BE49-F238E27FC236}">
                <a16:creationId xmlns:a16="http://schemas.microsoft.com/office/drawing/2014/main" id="{E2D4CBF5-90F4-7F45-AC7C-41F7542122B4}"/>
              </a:ext>
            </a:extLst>
          </p:cNvPr>
          <p:cNvSpPr/>
          <p:nvPr/>
        </p:nvSpPr>
        <p:spPr>
          <a:xfrm>
            <a:off x="26504" y="6400800"/>
            <a:ext cx="8610600" cy="307777"/>
          </a:xfrm>
          <a:prstGeom prst="rect">
            <a:avLst/>
          </a:prstGeom>
        </p:spPr>
        <p:txBody>
          <a:bodyPr wrap="square">
            <a:spAutoFit/>
          </a:bodyPr>
          <a:lstStyle/>
          <a:p>
            <a:r>
              <a:rPr lang="en-US" sz="1400" dirty="0">
                <a:hlinkClick r:id="rId3"/>
              </a:rPr>
              <a:t>http://www.sthda.com/english/wiki/unpaired-two-samples-wilcoxon-test-in-r</a:t>
            </a:r>
            <a:endParaRPr lang="en-US" sz="1400" dirty="0"/>
          </a:p>
        </p:txBody>
      </p:sp>
    </p:spTree>
    <p:extLst>
      <p:ext uri="{BB962C8B-B14F-4D97-AF65-F5344CB8AC3E}">
        <p14:creationId xmlns:p14="http://schemas.microsoft.com/office/powerpoint/2010/main" val="375662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207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a:xfrm>
            <a:off x="914400" y="1676400"/>
            <a:ext cx="10363200" cy="900546"/>
          </a:xfrm>
        </p:spPr>
        <p:txBody>
          <a:bodyPr>
            <a:normAutofit fontScale="90000"/>
          </a:bodyPr>
          <a:lstStyle/>
          <a:p>
            <a:r>
              <a:rPr lang="en-US" dirty="0"/>
              <a:t>Example: Cognitive Load Theory in Teaching</a:t>
            </a:r>
            <a:br>
              <a:rPr lang="en-US" dirty="0"/>
            </a:br>
            <a:endParaRPr lang="en-US" dirty="0"/>
          </a:p>
        </p:txBody>
      </p:sp>
      <p:sp>
        <p:nvSpPr>
          <p:cNvPr id="5" name="Subtitle 4">
            <a:extLst>
              <a:ext uri="{FF2B5EF4-FFF2-40B4-BE49-F238E27FC236}">
                <a16:creationId xmlns:a16="http://schemas.microsoft.com/office/drawing/2014/main" id="{BC70345B-CBBF-4A4A-BE6F-F800145B6FC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49583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7280" y="3344809"/>
            <a:ext cx="5904112" cy="2838706"/>
          </a:xfrm>
          <a:prstGeom prst="rect">
            <a:avLst/>
          </a:prstGeom>
        </p:spPr>
      </p:pic>
      <p:sp>
        <p:nvSpPr>
          <p:cNvPr id="5" name="TextBox 4"/>
          <p:cNvSpPr txBox="1"/>
          <p:nvPr/>
        </p:nvSpPr>
        <p:spPr>
          <a:xfrm>
            <a:off x="838199" y="1762510"/>
            <a:ext cx="10716491" cy="1631216"/>
          </a:xfrm>
          <a:prstGeom prst="rect">
            <a:avLst/>
          </a:prstGeom>
          <a:noFill/>
        </p:spPr>
        <p:txBody>
          <a:bodyPr wrap="square" rtlCol="0">
            <a:spAutoFit/>
          </a:bodyPr>
          <a:lstStyle/>
          <a:p>
            <a:pPr marL="285750" indent="-285750">
              <a:buFont typeface="Arial" charset="0"/>
              <a:buChar char="•"/>
            </a:pPr>
            <a:r>
              <a:rPr lang="en-US" sz="2000" dirty="0"/>
              <a:t>Researchers compared the effectiveness of conventional textbook examples to modified ones</a:t>
            </a:r>
          </a:p>
          <a:p>
            <a:pPr marL="285750" indent="-285750">
              <a:buFont typeface="Arial" charset="0"/>
              <a:buChar char="•"/>
            </a:pPr>
            <a:r>
              <a:rPr lang="en-US" sz="2000" dirty="0"/>
              <a:t>They selected 28 ninth-year students, who had no previous exposure to coordinate geometry</a:t>
            </a:r>
          </a:p>
          <a:p>
            <a:pPr marL="285750" indent="-285750">
              <a:buFont typeface="Arial" charset="0"/>
              <a:buChar char="•"/>
            </a:pPr>
            <a:r>
              <a:rPr lang="en-US" sz="2000" dirty="0"/>
              <a:t>The students were randomly assigned to one of two self study instructional groups, using conventional and modified instructional materials.   </a:t>
            </a:r>
          </a:p>
          <a:p>
            <a:pPr marL="285750" indent="-285750">
              <a:buFont typeface="Arial" charset="0"/>
              <a:buChar char="•"/>
            </a:pPr>
            <a:r>
              <a:rPr lang="en-US" sz="2000" dirty="0"/>
              <a:t>After instruction they were given a test and the time complete one of the problems was recorded.</a:t>
            </a:r>
          </a:p>
        </p:txBody>
      </p:sp>
      <p:sp>
        <p:nvSpPr>
          <p:cNvPr id="3" name="Title 2"/>
          <p:cNvSpPr>
            <a:spLocks noGrp="1"/>
          </p:cNvSpPr>
          <p:nvPr>
            <p:ph type="title"/>
          </p:nvPr>
        </p:nvSpPr>
        <p:spPr/>
        <p:txBody>
          <a:bodyPr/>
          <a:lstStyle/>
          <a:p>
            <a:r>
              <a:rPr lang="en-US" dirty="0"/>
              <a:t>Cognitive Load Experiment</a:t>
            </a:r>
          </a:p>
        </p:txBody>
      </p:sp>
      <p:sp>
        <p:nvSpPr>
          <p:cNvPr id="6" name="TextBox 5"/>
          <p:cNvSpPr txBox="1"/>
          <p:nvPr/>
        </p:nvSpPr>
        <p:spPr>
          <a:xfrm>
            <a:off x="7260471" y="3840832"/>
            <a:ext cx="4667825" cy="923330"/>
          </a:xfrm>
          <a:prstGeom prst="rect">
            <a:avLst/>
          </a:prstGeom>
          <a:noFill/>
        </p:spPr>
        <p:txBody>
          <a:bodyPr wrap="square" rtlCol="0">
            <a:spAutoFit/>
          </a:bodyPr>
          <a:lstStyle/>
          <a:p>
            <a:r>
              <a:rPr lang="en-US" dirty="0">
                <a:solidFill>
                  <a:srgbClr val="0070C0"/>
                </a:solidFill>
              </a:rPr>
              <a:t>Is there sufficient evidence to suggest that the cognitive load theory (modified instruction) shortened response times?</a:t>
            </a:r>
          </a:p>
        </p:txBody>
      </p:sp>
    </p:spTree>
    <p:extLst>
      <p:ext uri="{BB962C8B-B14F-4D97-AF65-F5344CB8AC3E}">
        <p14:creationId xmlns:p14="http://schemas.microsoft.com/office/powerpoint/2010/main" val="47973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7280" y="1748666"/>
            <a:ext cx="5979558" cy="4566209"/>
          </a:xfrm>
          <a:prstGeom prst="rect">
            <a:avLst/>
          </a:prstGeom>
        </p:spPr>
      </p:pic>
      <p:sp>
        <p:nvSpPr>
          <p:cNvPr id="5" name="TextBox 4"/>
          <p:cNvSpPr txBox="1"/>
          <p:nvPr/>
        </p:nvSpPr>
        <p:spPr>
          <a:xfrm>
            <a:off x="4658405" y="5350164"/>
            <a:ext cx="2139696" cy="369332"/>
          </a:xfrm>
          <a:prstGeom prst="rect">
            <a:avLst/>
          </a:prstGeom>
          <a:noFill/>
        </p:spPr>
        <p:txBody>
          <a:bodyPr wrap="square" rtlCol="0">
            <a:spAutoFit/>
          </a:bodyPr>
          <a:lstStyle/>
          <a:p>
            <a:r>
              <a:rPr lang="en-US" b="1" u="sng" cap="small">
                <a:solidFill>
                  <a:srgbClr val="FF0000"/>
                </a:solidFill>
              </a:rPr>
              <a:t>(censored data)</a:t>
            </a:r>
            <a:endParaRPr lang="en-US" b="1" u="sng" cap="small" dirty="0">
              <a:solidFill>
                <a:srgbClr val="FF0000"/>
              </a:solidFill>
            </a:endParaRPr>
          </a:p>
        </p:txBody>
      </p:sp>
      <p:sp>
        <p:nvSpPr>
          <p:cNvPr id="6" name="Title 2"/>
          <p:cNvSpPr>
            <a:spLocks noGrp="1"/>
          </p:cNvSpPr>
          <p:nvPr>
            <p:ph type="title"/>
          </p:nvPr>
        </p:nvSpPr>
        <p:spPr>
          <a:xfrm>
            <a:off x="1097280" y="286605"/>
            <a:ext cx="10058400" cy="1450757"/>
          </a:xfrm>
        </p:spPr>
        <p:txBody>
          <a:bodyPr/>
          <a:lstStyle/>
          <a:p>
            <a:r>
              <a:rPr lang="en-US" dirty="0"/>
              <a:t>Cognitive Load Experiment</a:t>
            </a:r>
          </a:p>
        </p:txBody>
      </p:sp>
    </p:spTree>
    <p:extLst>
      <p:ext uri="{BB962C8B-B14F-4D97-AF65-F5344CB8AC3E}">
        <p14:creationId xmlns:p14="http://schemas.microsoft.com/office/powerpoint/2010/main" val="162934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97280" y="1809281"/>
            <a:ext cx="4748716" cy="4468464"/>
          </a:xfrm>
          <a:prstGeom prst="rect">
            <a:avLst/>
          </a:prstGeom>
        </p:spPr>
      </p:pic>
      <p:sp>
        <p:nvSpPr>
          <p:cNvPr id="3" name="Title 2"/>
          <p:cNvSpPr>
            <a:spLocks noGrp="1"/>
          </p:cNvSpPr>
          <p:nvPr>
            <p:ph type="title"/>
          </p:nvPr>
        </p:nvSpPr>
        <p:spPr>
          <a:xfrm>
            <a:off x="1097280" y="286605"/>
            <a:ext cx="10058400" cy="1450757"/>
          </a:xfrm>
        </p:spPr>
        <p:txBody>
          <a:bodyPr/>
          <a:lstStyle/>
          <a:p>
            <a:r>
              <a:rPr lang="en-US" dirty="0"/>
              <a:t>Cognitive Load Experiment</a:t>
            </a:r>
          </a:p>
        </p:txBody>
      </p:sp>
    </p:spTree>
    <p:extLst>
      <p:ext uri="{BB962C8B-B14F-4D97-AF65-F5344CB8AC3E}">
        <p14:creationId xmlns:p14="http://schemas.microsoft.com/office/powerpoint/2010/main" val="1140753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5156" y="0"/>
            <a:ext cx="7580984" cy="6216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a:xfrm>
            <a:off x="9900460" y="645978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EB086-0FB5-404F-9DB0-02BE9E698E00}" type="slidenum">
              <a:rPr lang="en-US" smtClean="0"/>
              <a:pPr/>
              <a:t>5</a:t>
            </a:fld>
            <a:endParaRPr lang="en-US" dirty="0"/>
          </a:p>
        </p:txBody>
      </p:sp>
      <p:sp>
        <p:nvSpPr>
          <p:cNvPr id="6" name="Frame 5"/>
          <p:cNvSpPr/>
          <p:nvPr/>
        </p:nvSpPr>
        <p:spPr>
          <a:xfrm>
            <a:off x="5794848" y="4904509"/>
            <a:ext cx="5181600" cy="31519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mc:AlternateContent xmlns:mc="http://schemas.openxmlformats.org/markup-compatibility/2006" xmlns:a14="http://schemas.microsoft.com/office/drawing/2010/main">
        <mc:Choice Requires="a14">
          <p:sp>
            <p:nvSpPr>
              <p:cNvPr id="10" name="TextBox 9"/>
              <p:cNvSpPr txBox="1"/>
              <p:nvPr/>
            </p:nvSpPr>
            <p:spPr>
              <a:xfrm>
                <a:off x="562556" y="3965275"/>
                <a:ext cx="2232534" cy="646331"/>
              </a:xfrm>
              <a:prstGeom prst="rect">
                <a:avLst/>
              </a:prstGeom>
              <a:solidFill>
                <a:schemeClr val="bg1"/>
              </a:solidFill>
            </p:spPr>
            <p:txBody>
              <a:bodyPr wrap="none" rtlCol="0">
                <a:spAutoFit/>
              </a:bodyPr>
              <a:lstStyle/>
              <a:p>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ea typeface="Cambria Math" charset="0"/>
                            <a:cs typeface="Cambria Math" charset="0"/>
                          </a:rPr>
                          <m:t>𝜎</m:t>
                        </m:r>
                      </m:e>
                      <m:sub>
                        <m:r>
                          <a:rPr lang="en-US" i="1">
                            <a:solidFill>
                              <a:srgbClr val="FF0000"/>
                            </a:solidFill>
                            <a:latin typeface="Cambria Math" charset="0"/>
                          </a:rPr>
                          <m:t>2</m:t>
                        </m:r>
                      </m:sub>
                    </m:sSub>
                    <m:r>
                      <a:rPr lang="en-US" i="1">
                        <a:solidFill>
                          <a:srgbClr val="FF0000"/>
                        </a:solidFill>
                        <a:latin typeface="Cambria Math" charset="0"/>
                      </a:rPr>
                      <m:t>&lt;</m:t>
                    </m:r>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ea typeface="Cambria Math" charset="0"/>
                            <a:cs typeface="Cambria Math" charset="0"/>
                          </a:rPr>
                          <m:t>𝜎</m:t>
                        </m:r>
                      </m:e>
                      <m:sub>
                        <m:r>
                          <a:rPr lang="en-US" i="1">
                            <a:solidFill>
                              <a:srgbClr val="FF0000"/>
                            </a:solidFill>
                            <a:latin typeface="Cambria Math" charset="0"/>
                            <a:ea typeface="Cambria Math" charset="0"/>
                            <a:cs typeface="Cambria Math" charset="0"/>
                          </a:rPr>
                          <m:t>1</m:t>
                        </m:r>
                      </m:sub>
                    </m:sSub>
                  </m:oMath>
                </a14:m>
                <a:r>
                  <a:rPr lang="en-US" dirty="0">
                    <a:solidFill>
                      <a:srgbClr val="FF0000"/>
                    </a:solidFill>
                  </a:rPr>
                  <a:t> and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𝑛</m:t>
                        </m:r>
                      </m:e>
                      <m:sub>
                        <m:r>
                          <a:rPr lang="en-US" i="1">
                            <a:solidFill>
                              <a:srgbClr val="FF0000"/>
                            </a:solidFill>
                            <a:latin typeface="Cambria Math" charset="0"/>
                          </a:rPr>
                          <m:t>1 </m:t>
                        </m:r>
                      </m:sub>
                    </m:sSub>
                    <m:r>
                      <a:rPr lang="en-US" i="1">
                        <a:solidFill>
                          <a:srgbClr val="FF0000"/>
                        </a:solidFill>
                        <a:latin typeface="Cambria Math" charset="0"/>
                      </a:rPr>
                      <m:t>&lt;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𝑛</m:t>
                        </m:r>
                      </m:e>
                      <m:sub>
                        <m:r>
                          <a:rPr lang="en-US" i="1">
                            <a:solidFill>
                              <a:srgbClr val="FF0000"/>
                            </a:solidFill>
                            <a:latin typeface="Cambria Math" charset="0"/>
                          </a:rPr>
                          <m:t>2 </m:t>
                        </m:r>
                      </m:sub>
                    </m:sSub>
                  </m:oMath>
                </a14:m>
                <a:endParaRPr lang="en-US" dirty="0">
                  <a:solidFill>
                    <a:srgbClr val="FF0000"/>
                  </a:solidFill>
                </a:endParaRPr>
              </a:p>
              <a:p>
                <a:r>
                  <a:rPr lang="en-US" dirty="0">
                    <a:solidFill>
                      <a:srgbClr val="FF0000"/>
                    </a:solidFill>
                  </a:rPr>
                  <a:t>(less coverage)</a:t>
                </a:r>
              </a:p>
            </p:txBody>
          </p:sp>
        </mc:Choice>
        <mc:Fallback xmlns="">
          <p:sp>
            <p:nvSpPr>
              <p:cNvPr id="10" name="TextBox 9"/>
              <p:cNvSpPr txBox="1">
                <a:spLocks noRot="1" noChangeAspect="1" noMove="1" noResize="1" noEditPoints="1" noAdjustHandles="1" noChangeArrowheads="1" noChangeShapeType="1" noTextEdit="1"/>
              </p:cNvSpPr>
              <p:nvPr/>
            </p:nvSpPr>
            <p:spPr>
              <a:xfrm>
                <a:off x="562556" y="3965275"/>
                <a:ext cx="2232534" cy="646331"/>
              </a:xfrm>
              <a:prstGeom prst="rect">
                <a:avLst/>
              </a:prstGeom>
              <a:blipFill rotWithShape="0">
                <a:blip r:embed="rId4"/>
                <a:stretch>
                  <a:fillRect l="-2180" t="-22642"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62556" y="4660654"/>
                <a:ext cx="2295052" cy="646331"/>
              </a:xfrm>
              <a:prstGeom prst="rect">
                <a:avLst/>
              </a:prstGeom>
              <a:solidFill>
                <a:schemeClr val="bg1"/>
              </a:solidFill>
            </p:spPr>
            <p:txBody>
              <a:bodyPr wrap="none" rtlCol="0">
                <a:spAutoFit/>
              </a:bodyPr>
              <a:lstStyle/>
              <a:p>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ea typeface="Cambria Math" charset="0"/>
                            <a:cs typeface="Cambria Math" charset="0"/>
                          </a:rPr>
                          <m:t>𝜎</m:t>
                        </m:r>
                      </m:e>
                      <m:sub>
                        <m:r>
                          <a:rPr lang="en-US" i="1">
                            <a:solidFill>
                              <a:srgbClr val="FF0000"/>
                            </a:solidFill>
                            <a:latin typeface="Cambria Math" panose="02040503050406030204" pitchFamily="18" charset="0"/>
                            <a:ea typeface="Cambria Math" charset="0"/>
                            <a:cs typeface="Cambria Math" charset="0"/>
                          </a:rPr>
                          <m:t>2</m:t>
                        </m:r>
                      </m:sub>
                    </m:sSub>
                    <m:r>
                      <a:rPr lang="en-US" i="1">
                        <a:solidFill>
                          <a:srgbClr val="FF0000"/>
                        </a:solidFill>
                        <a:latin typeface="Cambria Math" charset="0"/>
                      </a:rPr>
                      <m:t>&gt;</m:t>
                    </m:r>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ea typeface="Cambria Math" charset="0"/>
                            <a:cs typeface="Cambria Math" charset="0"/>
                          </a:rPr>
                          <m:t>𝜎</m:t>
                        </m:r>
                      </m:e>
                      <m:sub>
                        <m:r>
                          <a:rPr lang="en-US" i="1">
                            <a:solidFill>
                              <a:srgbClr val="FF0000"/>
                            </a:solidFill>
                            <a:latin typeface="Cambria Math" panose="02040503050406030204" pitchFamily="18" charset="0"/>
                            <a:ea typeface="Cambria Math" charset="0"/>
                            <a:cs typeface="Cambria Math" charset="0"/>
                          </a:rPr>
                          <m:t>1</m:t>
                        </m:r>
                      </m:sub>
                    </m:sSub>
                  </m:oMath>
                </a14:m>
                <a:r>
                  <a:rPr lang="en-US" dirty="0">
                    <a:solidFill>
                      <a:srgbClr val="FF0000"/>
                    </a:solidFill>
                  </a:rPr>
                  <a:t> and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𝑛</m:t>
                        </m:r>
                      </m:e>
                      <m:sub>
                        <m:r>
                          <a:rPr lang="en-US" i="1">
                            <a:solidFill>
                              <a:srgbClr val="FF0000"/>
                            </a:solidFill>
                            <a:latin typeface="Cambria Math" charset="0"/>
                          </a:rPr>
                          <m:t>1 </m:t>
                        </m:r>
                      </m:sub>
                    </m:sSub>
                    <m:r>
                      <a:rPr lang="en-US" i="1">
                        <a:solidFill>
                          <a:srgbClr val="FF0000"/>
                        </a:solidFill>
                        <a:latin typeface="Cambria Math" charset="0"/>
                      </a:rPr>
                      <m:t>&lt;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𝑛</m:t>
                        </m:r>
                      </m:e>
                      <m:sub>
                        <m:r>
                          <a:rPr lang="en-US" i="1">
                            <a:solidFill>
                              <a:srgbClr val="FF0000"/>
                            </a:solidFill>
                            <a:latin typeface="Cambria Math" charset="0"/>
                          </a:rPr>
                          <m:t>2 </m:t>
                        </m:r>
                      </m:sub>
                    </m:sSub>
                  </m:oMath>
                </a14:m>
                <a:endParaRPr lang="en-US" dirty="0">
                  <a:solidFill>
                    <a:srgbClr val="FF0000"/>
                  </a:solidFill>
                </a:endParaRPr>
              </a:p>
              <a:p>
                <a:r>
                  <a:rPr lang="en-US" dirty="0">
                    <a:solidFill>
                      <a:srgbClr val="FF0000"/>
                    </a:solidFill>
                  </a:rPr>
                  <a:t>(more coverage)</a:t>
                </a:r>
              </a:p>
            </p:txBody>
          </p:sp>
        </mc:Choice>
        <mc:Fallback xmlns="">
          <p:sp>
            <p:nvSpPr>
              <p:cNvPr id="11" name="TextBox 10"/>
              <p:cNvSpPr txBox="1">
                <a:spLocks noRot="1" noChangeAspect="1" noMove="1" noResize="1" noEditPoints="1" noAdjustHandles="1" noChangeArrowheads="1" noChangeShapeType="1" noTextEdit="1"/>
              </p:cNvSpPr>
              <p:nvPr/>
            </p:nvSpPr>
            <p:spPr>
              <a:xfrm>
                <a:off x="562556" y="4660654"/>
                <a:ext cx="2295052" cy="646331"/>
              </a:xfrm>
              <a:prstGeom prst="rect">
                <a:avLst/>
              </a:prstGeom>
              <a:blipFill rotWithShape="0">
                <a:blip r:embed="rId5"/>
                <a:stretch>
                  <a:fillRect l="-2122" t="-5660" b="-14151"/>
                </a:stretch>
              </a:blipFill>
            </p:spPr>
            <p:txBody>
              <a:bodyPr/>
              <a:lstStyle/>
              <a:p>
                <a:r>
                  <a:rPr lang="en-US">
                    <a:noFill/>
                  </a:rPr>
                  <a:t> </a:t>
                </a:r>
              </a:p>
            </p:txBody>
          </p:sp>
        </mc:Fallback>
      </mc:AlternateContent>
      <p:cxnSp>
        <p:nvCxnSpPr>
          <p:cNvPr id="22" name="Straight Arrow Connector 21"/>
          <p:cNvCxnSpPr/>
          <p:nvPr/>
        </p:nvCxnSpPr>
        <p:spPr>
          <a:xfrm>
            <a:off x="2991422" y="4823921"/>
            <a:ext cx="6557823" cy="246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5"/>
          <a:stretch>
            <a:fillRect/>
          </a:stretch>
        </p:blipFill>
        <p:spPr>
          <a:xfrm>
            <a:off x="192714" y="91522"/>
            <a:ext cx="4340585" cy="3272031"/>
          </a:xfrm>
          <a:prstGeom prst="rect">
            <a:avLst/>
          </a:prstGeom>
        </p:spPr>
      </p:pic>
      <p:sp>
        <p:nvSpPr>
          <p:cNvPr id="2" name="TextBox 1"/>
          <p:cNvSpPr txBox="1"/>
          <p:nvPr/>
        </p:nvSpPr>
        <p:spPr>
          <a:xfrm>
            <a:off x="562556" y="3455075"/>
            <a:ext cx="4081054" cy="369332"/>
          </a:xfrm>
          <a:prstGeom prst="rect">
            <a:avLst/>
          </a:prstGeom>
          <a:noFill/>
        </p:spPr>
        <p:txBody>
          <a:bodyPr wrap="none" rtlCol="0">
            <a:spAutoFit/>
          </a:bodyPr>
          <a:lstStyle/>
          <a:p>
            <a:r>
              <a:rPr lang="en-US" dirty="0">
                <a:solidFill>
                  <a:prstClr val="black"/>
                </a:solidFill>
              </a:rPr>
              <a:t>Which situation does it appear we are in?</a:t>
            </a:r>
          </a:p>
        </p:txBody>
      </p:sp>
      <p:sp>
        <p:nvSpPr>
          <p:cNvPr id="13" name="Frame 12"/>
          <p:cNvSpPr/>
          <p:nvPr/>
        </p:nvSpPr>
        <p:spPr>
          <a:xfrm>
            <a:off x="262130" y="4595538"/>
            <a:ext cx="2595478" cy="77656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21" name="TextBox 20"/>
          <p:cNvSpPr txBox="1"/>
          <p:nvPr/>
        </p:nvSpPr>
        <p:spPr>
          <a:xfrm>
            <a:off x="368821" y="5794164"/>
            <a:ext cx="3570145" cy="369332"/>
          </a:xfrm>
          <a:prstGeom prst="rect">
            <a:avLst/>
          </a:prstGeom>
          <a:noFill/>
        </p:spPr>
        <p:txBody>
          <a:bodyPr wrap="none" rtlCol="0">
            <a:spAutoFit/>
          </a:bodyPr>
          <a:lstStyle/>
          <a:p>
            <a:r>
              <a:rPr lang="en-US" dirty="0">
                <a:solidFill>
                  <a:prstClr val="black"/>
                </a:solidFill>
              </a:rPr>
              <a:t>Using a t-test could have low power.</a:t>
            </a:r>
          </a:p>
        </p:txBody>
      </p:sp>
      <p:sp>
        <p:nvSpPr>
          <p:cNvPr id="7" name="TextBox 6"/>
          <p:cNvSpPr txBox="1"/>
          <p:nvPr/>
        </p:nvSpPr>
        <p:spPr>
          <a:xfrm>
            <a:off x="609970" y="1383098"/>
            <a:ext cx="291254" cy="369332"/>
          </a:xfrm>
          <a:prstGeom prst="rect">
            <a:avLst/>
          </a:prstGeom>
          <a:solidFill>
            <a:schemeClr val="bg1"/>
          </a:solidFill>
        </p:spPr>
        <p:txBody>
          <a:bodyPr wrap="square" rtlCol="0">
            <a:spAutoFit/>
          </a:bodyPr>
          <a:lstStyle/>
          <a:p>
            <a:r>
              <a:rPr lang="en-US" dirty="0">
                <a:solidFill>
                  <a:prstClr val="black"/>
                </a:solidFill>
              </a:rPr>
              <a:t>1</a:t>
            </a:r>
          </a:p>
        </p:txBody>
      </p:sp>
      <p:sp>
        <p:nvSpPr>
          <p:cNvPr id="14" name="TextBox 13"/>
          <p:cNvSpPr txBox="1"/>
          <p:nvPr/>
        </p:nvSpPr>
        <p:spPr>
          <a:xfrm>
            <a:off x="609970" y="409786"/>
            <a:ext cx="291254" cy="369332"/>
          </a:xfrm>
          <a:prstGeom prst="rect">
            <a:avLst/>
          </a:prstGeom>
          <a:solidFill>
            <a:schemeClr val="bg1"/>
          </a:solidFill>
        </p:spPr>
        <p:txBody>
          <a:bodyPr wrap="square" rtlCol="0">
            <a:spAutoFit/>
          </a:bodyPr>
          <a:lstStyle/>
          <a:p>
            <a:r>
              <a:rPr lang="en-US" dirty="0">
                <a:solidFill>
                  <a:prstClr val="black"/>
                </a:solidFill>
              </a:rPr>
              <a:t>2</a:t>
            </a:r>
          </a:p>
        </p:txBody>
      </p:sp>
    </p:spTree>
    <p:extLst>
      <p:ext uri="{BB962C8B-B14F-4D97-AF65-F5344CB8AC3E}">
        <p14:creationId xmlns:p14="http://schemas.microsoft.com/office/powerpoint/2010/main" val="181806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2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97280" y="1763970"/>
            <a:ext cx="5815736" cy="3649278"/>
          </a:xfrm>
          <a:prstGeom prst="rect">
            <a:avLst/>
          </a:prstGeom>
        </p:spPr>
      </p:pic>
      <p:sp>
        <p:nvSpPr>
          <p:cNvPr id="5" name="Rectangle 4"/>
          <p:cNvSpPr/>
          <p:nvPr/>
        </p:nvSpPr>
        <p:spPr>
          <a:xfrm>
            <a:off x="347472" y="5413248"/>
            <a:ext cx="11402568" cy="923330"/>
          </a:xfrm>
          <a:prstGeom prst="rect">
            <a:avLst/>
          </a:prstGeom>
        </p:spPr>
        <p:txBody>
          <a:bodyPr wrap="square">
            <a:spAutoFit/>
          </a:bodyPr>
          <a:lstStyle/>
          <a:p>
            <a:r>
              <a:rPr lang="en-US" b="1" dirty="0"/>
              <a:t>Statistical Conclusion: </a:t>
            </a:r>
            <a:r>
              <a:rPr lang="en-US" dirty="0"/>
              <a:t>The data provide convincing evidence that a student could solve the problem more quickly after the “modiﬁed” rather than the the “conventional” method (one-sided, normal approximation w/ C.C. p-value = 0.0013, from the rank-sum test).</a:t>
            </a:r>
          </a:p>
        </p:txBody>
      </p:sp>
      <p:sp>
        <p:nvSpPr>
          <p:cNvPr id="6" name="Title 2"/>
          <p:cNvSpPr>
            <a:spLocks noGrp="1"/>
          </p:cNvSpPr>
          <p:nvPr>
            <p:ph type="title"/>
          </p:nvPr>
        </p:nvSpPr>
        <p:spPr>
          <a:xfrm>
            <a:off x="1097280" y="286605"/>
            <a:ext cx="10058400" cy="1450757"/>
          </a:xfrm>
        </p:spPr>
        <p:txBody>
          <a:bodyPr/>
          <a:lstStyle/>
          <a:p>
            <a:r>
              <a:rPr lang="en-US" dirty="0"/>
              <a:t>Cognitive Load Experiment: </a:t>
            </a:r>
            <a:br>
              <a:rPr lang="en-US" dirty="0"/>
            </a:br>
            <a:r>
              <a:rPr lang="en-US" dirty="0"/>
              <a:t>Normal Approximation</a:t>
            </a:r>
          </a:p>
        </p:txBody>
      </p:sp>
      <p:cxnSp>
        <p:nvCxnSpPr>
          <p:cNvPr id="3" name="Straight Arrow Connector 2"/>
          <p:cNvCxnSpPr/>
          <p:nvPr/>
        </p:nvCxnSpPr>
        <p:spPr>
          <a:xfrm flipH="1">
            <a:off x="9472773" y="5024063"/>
            <a:ext cx="20548" cy="729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06511" y="4644805"/>
            <a:ext cx="2349169" cy="369332"/>
          </a:xfrm>
          <a:prstGeom prst="rect">
            <a:avLst/>
          </a:prstGeom>
          <a:noFill/>
        </p:spPr>
        <p:txBody>
          <a:bodyPr wrap="none" rtlCol="0">
            <a:spAutoFit/>
          </a:bodyPr>
          <a:lstStyle/>
          <a:p>
            <a:r>
              <a:rPr lang="en-US" b="1" u="sng" cap="small" dirty="0">
                <a:solidFill>
                  <a:srgbClr val="FF0000"/>
                </a:solidFill>
              </a:rPr>
              <a:t>(continuity correction)</a:t>
            </a:r>
          </a:p>
        </p:txBody>
      </p:sp>
    </p:spTree>
    <p:extLst>
      <p:ext uri="{BB962C8B-B14F-4D97-AF65-F5344CB8AC3E}">
        <p14:creationId xmlns:p14="http://schemas.microsoft.com/office/powerpoint/2010/main" val="3812680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Cognitive Load Experiment: </a:t>
            </a:r>
            <a:br>
              <a:rPr lang="en-US" dirty="0"/>
            </a:br>
            <a:r>
              <a:rPr lang="en-US" dirty="0"/>
              <a:t>Using SAS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 y="1922367"/>
            <a:ext cx="5715000" cy="2082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5054600"/>
            <a:ext cx="5448300" cy="116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7940" y="2182717"/>
            <a:ext cx="1270000" cy="5207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7940" y="3148772"/>
            <a:ext cx="1295400" cy="5080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90840" y="101600"/>
            <a:ext cx="4089400" cy="6121400"/>
          </a:xfrm>
          <a:prstGeom prst="rect">
            <a:avLst/>
          </a:prstGeom>
        </p:spPr>
      </p:pic>
      <p:cxnSp>
        <p:nvCxnSpPr>
          <p:cNvPr id="10" name="Straight Arrow Connector 9"/>
          <p:cNvCxnSpPr/>
          <p:nvPr/>
        </p:nvCxnSpPr>
        <p:spPr>
          <a:xfrm>
            <a:off x="7772400" y="3474720"/>
            <a:ext cx="3051810" cy="914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965960" y="5532120"/>
            <a:ext cx="8858250" cy="297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3240" y="254000"/>
            <a:ext cx="4089400" cy="6121400"/>
          </a:xfrm>
          <a:prstGeom prst="rect">
            <a:avLst/>
          </a:prstGeom>
        </p:spPr>
      </p:pic>
    </p:spTree>
    <p:extLst>
      <p:ext uri="{BB962C8B-B14F-4D97-AF65-F5344CB8AC3E}">
        <p14:creationId xmlns:p14="http://schemas.microsoft.com/office/powerpoint/2010/main" val="42286107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24563" y="2776376"/>
            <a:ext cx="6008898" cy="2680586"/>
          </a:xfrm>
          <a:prstGeom prst="rect">
            <a:avLst/>
          </a:prstGeom>
        </p:spPr>
      </p:pic>
      <p:sp>
        <p:nvSpPr>
          <p:cNvPr id="5" name="Rectangle 4"/>
          <p:cNvSpPr/>
          <p:nvPr/>
        </p:nvSpPr>
        <p:spPr>
          <a:xfrm>
            <a:off x="624563" y="5371684"/>
            <a:ext cx="11402568" cy="923330"/>
          </a:xfrm>
          <a:prstGeom prst="rect">
            <a:avLst/>
          </a:prstGeom>
        </p:spPr>
        <p:txBody>
          <a:bodyPr wrap="square">
            <a:spAutoFit/>
          </a:bodyPr>
          <a:lstStyle/>
          <a:p>
            <a:r>
              <a:rPr lang="en-US" b="1" dirty="0"/>
              <a:t>Statistical Conclusion (continued): </a:t>
            </a:r>
            <a:r>
              <a:rPr lang="en-US" dirty="0"/>
              <a:t>A range of plausible values for how much smaller the “modified” distribution is than the “traditional” is [-158, -59] s. (95% conﬁdence interval based on a rank-sum test) with a point-estimate of 108.5 s.</a:t>
            </a:r>
          </a:p>
          <a:p>
            <a:endParaRPr lang="en-US" dirty="0"/>
          </a:p>
        </p:txBody>
      </p:sp>
      <p:sp>
        <p:nvSpPr>
          <p:cNvPr id="7" name="Title 2"/>
          <p:cNvSpPr>
            <a:spLocks noGrp="1"/>
          </p:cNvSpPr>
          <p:nvPr>
            <p:ph type="title"/>
          </p:nvPr>
        </p:nvSpPr>
        <p:spPr>
          <a:xfrm>
            <a:off x="1097280" y="286605"/>
            <a:ext cx="10058400" cy="1450757"/>
          </a:xfrm>
        </p:spPr>
        <p:txBody>
          <a:bodyPr/>
          <a:lstStyle/>
          <a:p>
            <a:r>
              <a:rPr lang="en-US" dirty="0"/>
              <a:t>Cognitive Load Experiment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63" y="1741267"/>
            <a:ext cx="6552092" cy="111194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0446" y="2846136"/>
            <a:ext cx="5219700" cy="1409700"/>
          </a:xfrm>
          <a:prstGeom prst="rect">
            <a:avLst/>
          </a:prstGeom>
        </p:spPr>
      </p:pic>
      <p:cxnSp>
        <p:nvCxnSpPr>
          <p:cNvPr id="9" name="Straight Arrow Connector 8"/>
          <p:cNvCxnSpPr/>
          <p:nvPr/>
        </p:nvCxnSpPr>
        <p:spPr>
          <a:xfrm>
            <a:off x="2119745" y="2479964"/>
            <a:ext cx="7051964" cy="3622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3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551835" y="2795630"/>
            <a:ext cx="4837289" cy="1815882"/>
          </a:xfrm>
          <a:prstGeom prst="rect">
            <a:avLst/>
          </a:prstGeom>
          <a:noFill/>
        </p:spPr>
        <p:txBody>
          <a:bodyPr wrap="square" rtlCol="0">
            <a:spAutoFit/>
          </a:bodyPr>
          <a:lstStyle/>
          <a:p>
            <a:r>
              <a:rPr lang="en-US" sz="1400" dirty="0"/>
              <a:t>Ho: Distribution of Modified and Conventional Scores are equal.</a:t>
            </a:r>
          </a:p>
          <a:p>
            <a:r>
              <a:rPr lang="en-US" sz="1400" dirty="0"/>
              <a:t>Ha: Distribution of Modified Scores </a:t>
            </a:r>
            <a:r>
              <a:rPr lang="en-US" sz="1400"/>
              <a:t>is less </a:t>
            </a:r>
            <a:r>
              <a:rPr lang="en-US" sz="1400" dirty="0"/>
              <a:t>than that of Conventional</a:t>
            </a:r>
          </a:p>
          <a:p>
            <a:endParaRPr lang="en-US" sz="1400" dirty="0"/>
          </a:p>
          <a:p>
            <a:r>
              <a:rPr lang="en-US" sz="1400" dirty="0"/>
              <a:t>Critical Value (left sided): -1.645 (alpha = .05)</a:t>
            </a:r>
          </a:p>
          <a:p>
            <a:r>
              <a:rPr lang="en-US" sz="1400" dirty="0"/>
              <a:t>Test Statistic: </a:t>
            </a:r>
            <a:r>
              <a:rPr lang="en-US" sz="1400" dirty="0" err="1"/>
              <a:t>tstat</a:t>
            </a:r>
            <a:r>
              <a:rPr lang="en-US" sz="1400" dirty="0"/>
              <a:t> = -3.0183</a:t>
            </a:r>
          </a:p>
          <a:p>
            <a:r>
              <a:rPr lang="en-US" sz="1400" dirty="0" err="1"/>
              <a:t>Pvalue</a:t>
            </a:r>
            <a:r>
              <a:rPr lang="en-US" sz="1400" dirty="0"/>
              <a:t> (left sided)= .0013</a:t>
            </a:r>
          </a:p>
          <a:p>
            <a:r>
              <a:rPr lang="en-US" sz="1400" dirty="0"/>
              <a:t>Reject Ho</a:t>
            </a:r>
          </a:p>
        </p:txBody>
      </p:sp>
      <p:sp>
        <p:nvSpPr>
          <p:cNvPr id="5" name="Rectangle 4"/>
          <p:cNvSpPr/>
          <p:nvPr/>
        </p:nvSpPr>
        <p:spPr>
          <a:xfrm>
            <a:off x="59815" y="4700490"/>
            <a:ext cx="9197469" cy="1754326"/>
          </a:xfrm>
          <a:prstGeom prst="rect">
            <a:avLst/>
          </a:prstGeom>
        </p:spPr>
        <p:txBody>
          <a:bodyPr wrap="square">
            <a:spAutoFit/>
          </a:bodyPr>
          <a:lstStyle/>
          <a:p>
            <a:r>
              <a:rPr lang="en-US" b="1" dirty="0"/>
              <a:t>Statistical Conclusion (continued): </a:t>
            </a:r>
            <a:r>
              <a:rPr lang="en-US" dirty="0"/>
              <a:t>The data provide convincing evidence that a student could solve the problem more quickly after the “modiﬁed” rather than the </a:t>
            </a:r>
            <a:r>
              <a:rPr lang="en-US" dirty="0" err="1"/>
              <a:t>the</a:t>
            </a:r>
            <a:r>
              <a:rPr lang="en-US" dirty="0"/>
              <a:t> “conventional” method (one-sided, normal approximation w/ C.C. p-value = 0.0013, from the rank-sum test).A range of plausible values for how much smaller the “modified” distribution is than the “traditional” is [-158, -59] s. (95% conﬁdence interval based on a rank-sum test) with a point-estimate of 108.5 s.</a:t>
            </a:r>
          </a:p>
          <a:p>
            <a:endParaRPr lang="en-US" dirty="0"/>
          </a:p>
        </p:txBody>
      </p:sp>
      <p:sp>
        <p:nvSpPr>
          <p:cNvPr id="7" name="Title 2"/>
          <p:cNvSpPr>
            <a:spLocks noGrp="1"/>
          </p:cNvSpPr>
          <p:nvPr>
            <p:ph type="title"/>
          </p:nvPr>
        </p:nvSpPr>
        <p:spPr>
          <a:xfrm>
            <a:off x="228600" y="152400"/>
            <a:ext cx="11735458" cy="1450757"/>
          </a:xfrm>
        </p:spPr>
        <p:txBody>
          <a:bodyPr/>
          <a:lstStyle/>
          <a:p>
            <a:r>
              <a:rPr lang="en-US" dirty="0"/>
              <a:t>Cognitive Load Experiment (All Together)</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7893" y="1869297"/>
            <a:ext cx="4687462" cy="7955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6145" y="1823157"/>
            <a:ext cx="3004687" cy="811485"/>
          </a:xfrm>
          <a:prstGeom prst="rect">
            <a:avLst/>
          </a:prstGeom>
        </p:spPr>
      </p:pic>
      <p:pic>
        <p:nvPicPr>
          <p:cNvPr id="10" name="Content Placeholder 3"/>
          <p:cNvPicPr>
            <a:picLocks noChangeAspect="1"/>
          </p:cNvPicPr>
          <p:nvPr/>
        </p:nvPicPr>
        <p:blipFill>
          <a:blip r:embed="rId4"/>
          <a:stretch>
            <a:fillRect/>
          </a:stretch>
        </p:blipFill>
        <p:spPr>
          <a:xfrm>
            <a:off x="113196" y="1826340"/>
            <a:ext cx="4438639" cy="2785172"/>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15236" t="33310" r="15812"/>
          <a:stretch/>
        </p:blipFill>
        <p:spPr>
          <a:xfrm>
            <a:off x="9424058" y="2634642"/>
            <a:ext cx="2540000" cy="3677355"/>
          </a:xfrm>
          <a:prstGeom prst="rect">
            <a:avLst/>
          </a:prstGeom>
        </p:spPr>
      </p:pic>
    </p:spTree>
    <p:extLst>
      <p:ext uri="{BB962C8B-B14F-4D97-AF65-F5344CB8AC3E}">
        <p14:creationId xmlns:p14="http://schemas.microsoft.com/office/powerpoint/2010/main" val="358955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06250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a:xfrm>
            <a:off x="533400" y="1676400"/>
            <a:ext cx="11201400" cy="900546"/>
          </a:xfrm>
        </p:spPr>
        <p:txBody>
          <a:bodyPr>
            <a:normAutofit fontScale="90000"/>
          </a:bodyPr>
          <a:lstStyle/>
          <a:p>
            <a:r>
              <a:rPr lang="en-US" dirty="0"/>
              <a:t>Example: Sign and Sign Rank Test in SAS and R</a:t>
            </a:r>
          </a:p>
        </p:txBody>
      </p:sp>
      <p:sp>
        <p:nvSpPr>
          <p:cNvPr id="5" name="Subtitle 4">
            <a:extLst>
              <a:ext uri="{FF2B5EF4-FFF2-40B4-BE49-F238E27FC236}">
                <a16:creationId xmlns:a16="http://schemas.microsoft.com/office/drawing/2014/main" id="{BC70345B-CBBF-4A4A-BE6F-F800145B6FC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120418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5" y="5096932"/>
            <a:ext cx="8466667" cy="762001"/>
          </a:xfrm>
        </p:spPr>
        <p:txBody>
          <a:bodyPr>
            <a:normAutofit fontScale="90000"/>
          </a:bodyPr>
          <a:lstStyle/>
          <a:p>
            <a:r>
              <a:rPr lang="en-US" sz="2400" dirty="0">
                <a:latin typeface="+mn-lt"/>
              </a:rPr>
              <a:t>For each of the 9 horses, a veterinary anatomist measured the density of nerve cells at specified sites in the intestine.</a:t>
            </a:r>
          </a:p>
        </p:txBody>
      </p:sp>
      <p:graphicFrame>
        <p:nvGraphicFramePr>
          <p:cNvPr id="5" name="Table 4"/>
          <p:cNvGraphicFramePr>
            <a:graphicFrameLocks noGrp="1"/>
          </p:cNvGraphicFramePr>
          <p:nvPr/>
        </p:nvGraphicFramePr>
        <p:xfrm>
          <a:off x="8568266" y="1879601"/>
          <a:ext cx="3115734" cy="4379383"/>
        </p:xfrm>
        <a:graphic>
          <a:graphicData uri="http://schemas.openxmlformats.org/drawingml/2006/table">
            <a:tbl>
              <a:tblPr/>
              <a:tblGrid>
                <a:gridCol w="1038578">
                  <a:extLst>
                    <a:ext uri="{9D8B030D-6E8A-4147-A177-3AD203B41FA5}">
                      <a16:colId xmlns:a16="http://schemas.microsoft.com/office/drawing/2014/main" val="20000"/>
                    </a:ext>
                  </a:extLst>
                </a:gridCol>
                <a:gridCol w="1038578">
                  <a:extLst>
                    <a:ext uri="{9D8B030D-6E8A-4147-A177-3AD203B41FA5}">
                      <a16:colId xmlns:a16="http://schemas.microsoft.com/office/drawing/2014/main" val="20001"/>
                    </a:ext>
                  </a:extLst>
                </a:gridCol>
                <a:gridCol w="1038578">
                  <a:extLst>
                    <a:ext uri="{9D8B030D-6E8A-4147-A177-3AD203B41FA5}">
                      <a16:colId xmlns:a16="http://schemas.microsoft.com/office/drawing/2014/main" val="20002"/>
                    </a:ext>
                  </a:extLst>
                </a:gridCol>
              </a:tblGrid>
              <a:tr h="453178">
                <a:tc>
                  <a:txBody>
                    <a:bodyPr/>
                    <a:lstStyle/>
                    <a:p>
                      <a:pPr algn="ctr" fontAlgn="b"/>
                      <a:r>
                        <a:rPr lang="en-US" sz="2800" b="0" i="0" u="none" strike="noStrike" dirty="0">
                          <a:solidFill>
                            <a:srgbClr val="000000"/>
                          </a:solidFill>
                          <a:effectLst/>
                          <a:latin typeface="Calibri"/>
                        </a:rPr>
                        <a:t>horse</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Calibri"/>
                        </a:rPr>
                        <a:t>site1</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Calibri"/>
                        </a:rPr>
                        <a:t>site2</a:t>
                      </a: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399838">
                <a:tc>
                  <a:txBody>
                    <a:bodyPr/>
                    <a:lstStyle/>
                    <a:p>
                      <a:pPr algn="ctr" fontAlgn="b"/>
                      <a:r>
                        <a:rPr lang="en-US" sz="2800" b="0" i="0" u="none" strike="noStrike" dirty="0">
                          <a:solidFill>
                            <a:srgbClr val="000000"/>
                          </a:solidFill>
                          <a:effectLst/>
                          <a:latin typeface="Calibri"/>
                        </a:rPr>
                        <a:t>6</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Calibri"/>
                        </a:rPr>
                        <a:t>14.2</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Calibri"/>
                        </a:rPr>
                        <a:t>16.4</a:t>
                      </a: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399838">
                <a:tc>
                  <a:txBody>
                    <a:bodyPr/>
                    <a:lstStyle/>
                    <a:p>
                      <a:pPr algn="ctr" fontAlgn="b"/>
                      <a:r>
                        <a:rPr lang="en-US" sz="2800" b="0" i="0" u="none" strike="noStrike" dirty="0">
                          <a:solidFill>
                            <a:srgbClr val="000000"/>
                          </a:solidFill>
                          <a:effectLst/>
                          <a:latin typeface="Calibri"/>
                        </a:rPr>
                        <a:t>4</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Calibri"/>
                        </a:rPr>
                        <a:t>17</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Calibri"/>
                        </a:rPr>
                        <a:t>19</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399838">
                <a:tc>
                  <a:txBody>
                    <a:bodyPr/>
                    <a:lstStyle/>
                    <a:p>
                      <a:pPr algn="ctr" fontAlgn="b"/>
                      <a:r>
                        <a:rPr lang="en-US" sz="2800" b="0" i="0" u="none" strike="noStrike" dirty="0">
                          <a:solidFill>
                            <a:srgbClr val="000000"/>
                          </a:solidFill>
                          <a:effectLst/>
                          <a:latin typeface="Calibri"/>
                        </a:rPr>
                        <a:t>8</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Calibri"/>
                        </a:rPr>
                        <a:t>37.4</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Calibri"/>
                        </a:rPr>
                        <a:t>37.6</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399838">
                <a:tc>
                  <a:txBody>
                    <a:bodyPr/>
                    <a:lstStyle/>
                    <a:p>
                      <a:pPr algn="ctr" fontAlgn="b"/>
                      <a:r>
                        <a:rPr lang="en-US" sz="2800" b="0" i="0" u="none" strike="noStrike" dirty="0">
                          <a:solidFill>
                            <a:srgbClr val="000000"/>
                          </a:solidFill>
                          <a:effectLst/>
                          <a:latin typeface="Calibri"/>
                        </a:rPr>
                        <a:t>5</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Calibri"/>
                        </a:rPr>
                        <a:t>11.2</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Calibri"/>
                        </a:rPr>
                        <a:t>6.6</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399838">
                <a:tc>
                  <a:txBody>
                    <a:bodyPr/>
                    <a:lstStyle/>
                    <a:p>
                      <a:pPr algn="ctr" fontAlgn="b"/>
                      <a:r>
                        <a:rPr lang="en-US" sz="2800" b="0" i="0" u="none" strike="noStrike" dirty="0">
                          <a:solidFill>
                            <a:srgbClr val="000000"/>
                          </a:solidFill>
                          <a:effectLst/>
                          <a:latin typeface="Calibri"/>
                        </a:rPr>
                        <a:t>7</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Calibri"/>
                        </a:rPr>
                        <a:t>24.2</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Calibri"/>
                        </a:rPr>
                        <a:t>14.4</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399838">
                <a:tc>
                  <a:txBody>
                    <a:bodyPr/>
                    <a:lstStyle/>
                    <a:p>
                      <a:pPr algn="ctr" fontAlgn="b"/>
                      <a:r>
                        <a:rPr lang="en-US" sz="2800" b="0" i="0" u="none" strike="noStrike" dirty="0">
                          <a:solidFill>
                            <a:srgbClr val="000000"/>
                          </a:solidFill>
                          <a:effectLst/>
                          <a:latin typeface="Calibri"/>
                        </a:rPr>
                        <a:t>9</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Calibri"/>
                        </a:rPr>
                        <a:t>35.2</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Calibri"/>
                        </a:rPr>
                        <a:t>24.4</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399838">
                <a:tc>
                  <a:txBody>
                    <a:bodyPr/>
                    <a:lstStyle/>
                    <a:p>
                      <a:pPr algn="ctr" fontAlgn="b"/>
                      <a:r>
                        <a:rPr lang="en-US" sz="2800" b="0" i="0" u="none" strike="noStrike" dirty="0">
                          <a:solidFill>
                            <a:srgbClr val="000000"/>
                          </a:solidFill>
                          <a:effectLst/>
                          <a:latin typeface="Calibri"/>
                        </a:rPr>
                        <a:t>3</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Calibri"/>
                        </a:rPr>
                        <a:t>35.2</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Calibri"/>
                        </a:rPr>
                        <a:t>23.2</a:t>
                      </a: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399838">
                <a:tc>
                  <a:txBody>
                    <a:bodyPr/>
                    <a:lstStyle/>
                    <a:p>
                      <a:pPr algn="ctr" fontAlgn="b"/>
                      <a:r>
                        <a:rPr lang="en-US" sz="2800" b="0" i="0" u="none" strike="noStrike" dirty="0">
                          <a:solidFill>
                            <a:srgbClr val="000000"/>
                          </a:solidFill>
                          <a:effectLst/>
                          <a:latin typeface="Calibri"/>
                        </a:rPr>
                        <a:t>1</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Calibri"/>
                        </a:rPr>
                        <a:t>50.6</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Calibri"/>
                        </a:rPr>
                        <a:t>38</a:t>
                      </a: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399838">
                <a:tc>
                  <a:txBody>
                    <a:bodyPr/>
                    <a:lstStyle/>
                    <a:p>
                      <a:pPr algn="ctr" fontAlgn="b"/>
                      <a:r>
                        <a:rPr lang="en-US" sz="2800" b="0" i="0" u="none" strike="noStrike" dirty="0">
                          <a:solidFill>
                            <a:srgbClr val="000000"/>
                          </a:solidFill>
                          <a:effectLst/>
                          <a:latin typeface="Calibri"/>
                        </a:rPr>
                        <a:t>2</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Calibri"/>
                        </a:rPr>
                        <a:t>39.2</a:t>
                      </a:r>
                    </a:p>
                  </a:txBody>
                  <a:tcPr marL="9525" marR="9525" marT="9525" marB="0" anchor="b">
                    <a:lnL>
                      <a:noFill/>
                    </a:lnL>
                    <a:lnR>
                      <a:noFill/>
                    </a:lnR>
                    <a:lnT>
                      <a:noFill/>
                    </a:lnT>
                    <a:lnB>
                      <a:noFill/>
                    </a:lnB>
                  </a:tcPr>
                </a:tc>
                <a:tc>
                  <a:txBody>
                    <a:bodyPr/>
                    <a:lstStyle/>
                    <a:p>
                      <a:pPr algn="ctr" fontAlgn="b"/>
                      <a:r>
                        <a:rPr lang="en-US" sz="2800" b="0" i="0" u="none" strike="noStrike" dirty="0">
                          <a:solidFill>
                            <a:srgbClr val="000000"/>
                          </a:solidFill>
                          <a:effectLst/>
                          <a:latin typeface="Calibri"/>
                        </a:rPr>
                        <a:t>18.6</a:t>
                      </a: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bl>
          </a:graphicData>
        </a:graphic>
      </p:graphicFrame>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5382"/>
          <a:stretch/>
        </p:blipFill>
        <p:spPr bwMode="auto">
          <a:xfrm>
            <a:off x="1811867" y="1806840"/>
            <a:ext cx="4521199" cy="3220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1097280" y="286605"/>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Example: Nerve Data</a:t>
            </a:r>
          </a:p>
        </p:txBody>
      </p:sp>
    </p:spTree>
    <p:extLst>
      <p:ext uri="{BB962C8B-B14F-4D97-AF65-F5344CB8AC3E}">
        <p14:creationId xmlns:p14="http://schemas.microsoft.com/office/powerpoint/2010/main" val="13746214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4908" y="1851072"/>
            <a:ext cx="3534518" cy="2691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0854" y="1813833"/>
            <a:ext cx="3605981"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08" y="1799545"/>
            <a:ext cx="4495800" cy="2859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1097280" y="286605"/>
            <a:ext cx="10058400" cy="1450757"/>
          </a:xfrm>
        </p:spPr>
        <p:txBody>
          <a:bodyPr/>
          <a:lstStyle/>
          <a:p>
            <a:r>
              <a:rPr lang="en-US" dirty="0"/>
              <a:t>Using the paired t-Test</a:t>
            </a:r>
          </a:p>
        </p:txBody>
      </p:sp>
      <p:sp>
        <p:nvSpPr>
          <p:cNvPr id="2" name="TextBox 1"/>
          <p:cNvSpPr txBox="1"/>
          <p:nvPr/>
        </p:nvSpPr>
        <p:spPr>
          <a:xfrm>
            <a:off x="2597008" y="5401733"/>
            <a:ext cx="7922682" cy="400110"/>
          </a:xfrm>
          <a:prstGeom prst="rect">
            <a:avLst/>
          </a:prstGeom>
          <a:noFill/>
        </p:spPr>
        <p:txBody>
          <a:bodyPr wrap="none" rtlCol="0">
            <a:spAutoFit/>
          </a:bodyPr>
          <a:lstStyle/>
          <a:p>
            <a:r>
              <a:rPr lang="en-US" sz="2000" dirty="0">
                <a:solidFill>
                  <a:srgbClr val="FF0000"/>
                </a:solidFill>
              </a:rPr>
              <a:t>The sample size is rather small, hence the normality assumption is suspect.</a:t>
            </a:r>
          </a:p>
        </p:txBody>
      </p:sp>
    </p:spTree>
    <p:extLst>
      <p:ext uri="{BB962C8B-B14F-4D97-AF65-F5344CB8AC3E}">
        <p14:creationId xmlns:p14="http://schemas.microsoft.com/office/powerpoint/2010/main" val="13105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Hypothesis Test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79" y="1845734"/>
                <a:ext cx="10058401" cy="4444230"/>
              </a:xfrm>
            </p:spPr>
            <p:txBody>
              <a:bodyPr/>
              <a:lstStyle/>
              <a:p>
                <a:r>
                  <a:rPr lang="en-US" dirty="0"/>
                  <a:t>The hypotheses will be in terms of </a:t>
                </a:r>
                <a:r>
                  <a:rPr lang="en-US" b="1" u="sng" cap="small" dirty="0">
                    <a:solidFill>
                      <a:srgbClr val="FF0000"/>
                    </a:solidFill>
                  </a:rPr>
                  <a:t>medians</a:t>
                </a:r>
                <a:r>
                  <a:rPr lang="en-US" dirty="0"/>
                  <a:t> instead of means</a:t>
                </a:r>
              </a:p>
              <a:p>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𝐻</m:t>
                        </m:r>
                      </m:e>
                      <m:sub>
                        <m:r>
                          <a:rPr lang="en-US" b="0" i="1" smtClean="0">
                            <a:latin typeface="Cambria Math" charset="0"/>
                          </a:rPr>
                          <m:t>0</m:t>
                        </m:r>
                      </m:sub>
                    </m:sSub>
                  </m:oMath>
                </a14:m>
                <a:r>
                  <a:rPr lang="en-US" dirty="0"/>
                  <a:t>: The </a:t>
                </a:r>
                <a:r>
                  <a:rPr lang="en-US" b="1" u="sng" cap="small" dirty="0">
                    <a:solidFill>
                      <a:srgbClr val="FF0000"/>
                    </a:solidFill>
                  </a:rPr>
                  <a:t>median</a:t>
                </a:r>
                <a:r>
                  <a:rPr lang="en-US" dirty="0"/>
                  <a:t> difference in nerve cell count between “site 1” and “site 2” is zero</a:t>
                </a:r>
              </a:p>
              <a:p>
                <a:endParaRPr lang="en-US" b="1" dirty="0"/>
              </a:p>
              <a:p>
                <a:r>
                  <a:rPr lang="en-US" b="1" dirty="0"/>
                  <a:t>The Alternative Hypotheses:</a:t>
                </a:r>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b="0" i="1" smtClean="0">
                            <a:latin typeface="Cambria Math" charset="0"/>
                          </a:rPr>
                          <m:t>𝐴</m:t>
                        </m:r>
                      </m:sub>
                    </m:sSub>
                  </m:oMath>
                </a14:m>
                <a:r>
                  <a:rPr lang="en-US" dirty="0"/>
                  <a:t>: The </a:t>
                </a:r>
                <a:r>
                  <a:rPr lang="en-US" b="1" u="sng" cap="small" dirty="0">
                    <a:solidFill>
                      <a:srgbClr val="FF0000"/>
                    </a:solidFill>
                  </a:rPr>
                  <a:t>median</a:t>
                </a:r>
                <a:r>
                  <a:rPr lang="en-US" dirty="0"/>
                  <a:t> difference in nerve cell count between “site 1” and “site 2” is not zero</a:t>
                </a:r>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b="0" i="1" smtClean="0">
                            <a:latin typeface="Cambria Math" charset="0"/>
                          </a:rPr>
                          <m:t>𝐴</m:t>
                        </m:r>
                      </m:sub>
                    </m:sSub>
                  </m:oMath>
                </a14:m>
                <a:r>
                  <a:rPr lang="en-US" dirty="0"/>
                  <a:t>: The </a:t>
                </a:r>
                <a:r>
                  <a:rPr lang="en-US" b="1" u="sng" cap="small" dirty="0">
                    <a:solidFill>
                      <a:srgbClr val="FF0000"/>
                    </a:solidFill>
                  </a:rPr>
                  <a:t>median</a:t>
                </a:r>
                <a:r>
                  <a:rPr lang="en-US" dirty="0"/>
                  <a:t> difference in nerve cell count between “site 1” and “site 2” is greater than zero</a:t>
                </a:r>
              </a:p>
              <a:p>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79" y="1845734"/>
                <a:ext cx="10058401" cy="4444230"/>
              </a:xfrm>
              <a:blipFill rotWithShape="0">
                <a:blip r:embed="rId2"/>
                <a:stretch>
                  <a:fillRect l="-606" t="-1509"/>
                </a:stretch>
              </a:blipFill>
            </p:spPr>
            <p:txBody>
              <a:bodyPr/>
              <a:lstStyle/>
              <a:p>
                <a:r>
                  <a:rPr lang="en-US">
                    <a:noFill/>
                  </a:rPr>
                  <a:t> </a:t>
                </a:r>
              </a:p>
            </p:txBody>
          </p:sp>
        </mc:Fallback>
      </mc:AlternateContent>
      <p:sp>
        <p:nvSpPr>
          <p:cNvPr id="5" name="TextBox 4"/>
          <p:cNvSpPr txBox="1"/>
          <p:nvPr/>
        </p:nvSpPr>
        <p:spPr>
          <a:xfrm>
            <a:off x="10249134" y="4067849"/>
            <a:ext cx="1245213" cy="369332"/>
          </a:xfrm>
          <a:prstGeom prst="rect">
            <a:avLst/>
          </a:prstGeom>
          <a:noFill/>
        </p:spPr>
        <p:txBody>
          <a:bodyPr wrap="none" rtlCol="0">
            <a:spAutoFit/>
          </a:bodyPr>
          <a:lstStyle/>
          <a:p>
            <a:r>
              <a:rPr lang="en-US" b="1" u="sng" cap="small" dirty="0">
                <a:solidFill>
                  <a:srgbClr val="FF0000"/>
                </a:solidFill>
              </a:rPr>
              <a:t>(Two sided)</a:t>
            </a:r>
            <a:endParaRPr lang="en-US" dirty="0"/>
          </a:p>
        </p:txBody>
      </p:sp>
      <p:sp>
        <p:nvSpPr>
          <p:cNvPr id="6" name="TextBox 5"/>
          <p:cNvSpPr txBox="1"/>
          <p:nvPr/>
        </p:nvSpPr>
        <p:spPr>
          <a:xfrm>
            <a:off x="10249134" y="4809574"/>
            <a:ext cx="1178528" cy="369332"/>
          </a:xfrm>
          <a:prstGeom prst="rect">
            <a:avLst/>
          </a:prstGeom>
          <a:noFill/>
        </p:spPr>
        <p:txBody>
          <a:bodyPr wrap="none" rtlCol="0">
            <a:spAutoFit/>
          </a:bodyPr>
          <a:lstStyle/>
          <a:p>
            <a:r>
              <a:rPr lang="en-US" b="1" u="sng" cap="small" dirty="0">
                <a:solidFill>
                  <a:srgbClr val="FF0000"/>
                </a:solidFill>
              </a:rPr>
              <a:t>(one sided)</a:t>
            </a:r>
            <a:endParaRPr lang="en-US" dirty="0"/>
          </a:p>
        </p:txBody>
      </p:sp>
      <p:sp>
        <p:nvSpPr>
          <p:cNvPr id="4" name="Slide Number Placeholder 3"/>
          <p:cNvSpPr>
            <a:spLocks noGrp="1"/>
          </p:cNvSpPr>
          <p:nvPr>
            <p:ph type="sldNum" sz="quarter" idx="12"/>
          </p:nvPr>
        </p:nvSpPr>
        <p:spPr>
          <a:xfrm>
            <a:off x="9900460" y="645978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EB086-0FB5-404F-9DB0-02BE9E698E00}" type="slidenum">
              <a:rPr lang="en-US" smtClean="0"/>
              <a:pPr/>
              <a:t>58</a:t>
            </a:fld>
            <a:endParaRPr lang="en-US" dirty="0"/>
          </a:p>
        </p:txBody>
      </p:sp>
    </p:spTree>
    <p:extLst>
      <p:ext uri="{BB962C8B-B14F-4D97-AF65-F5344CB8AC3E}">
        <p14:creationId xmlns:p14="http://schemas.microsoft.com/office/powerpoint/2010/main" val="1104246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5313680" y="2350139"/>
          <a:ext cx="5842000" cy="3752850"/>
        </p:xfrm>
        <a:graphic>
          <a:graphicData uri="http://schemas.openxmlformats.org/drawingml/2006/table">
            <a:tbl>
              <a:tblPr/>
              <a:tblGrid>
                <a:gridCol w="1168400">
                  <a:extLst>
                    <a:ext uri="{9D8B030D-6E8A-4147-A177-3AD203B41FA5}">
                      <a16:colId xmlns:a16="http://schemas.microsoft.com/office/drawing/2014/main" val="20000"/>
                    </a:ext>
                  </a:extLst>
                </a:gridCol>
                <a:gridCol w="1168400">
                  <a:extLst>
                    <a:ext uri="{9D8B030D-6E8A-4147-A177-3AD203B41FA5}">
                      <a16:colId xmlns:a16="http://schemas.microsoft.com/office/drawing/2014/main" val="20001"/>
                    </a:ext>
                  </a:extLst>
                </a:gridCol>
                <a:gridCol w="1168400">
                  <a:extLst>
                    <a:ext uri="{9D8B030D-6E8A-4147-A177-3AD203B41FA5}">
                      <a16:colId xmlns:a16="http://schemas.microsoft.com/office/drawing/2014/main" val="20002"/>
                    </a:ext>
                  </a:extLst>
                </a:gridCol>
                <a:gridCol w="1168400">
                  <a:extLst>
                    <a:ext uri="{9D8B030D-6E8A-4147-A177-3AD203B41FA5}">
                      <a16:colId xmlns:a16="http://schemas.microsoft.com/office/drawing/2014/main" val="20003"/>
                    </a:ext>
                  </a:extLst>
                </a:gridCol>
                <a:gridCol w="1168400">
                  <a:extLst>
                    <a:ext uri="{9D8B030D-6E8A-4147-A177-3AD203B41FA5}">
                      <a16:colId xmlns:a16="http://schemas.microsoft.com/office/drawing/2014/main" val="20004"/>
                    </a:ext>
                  </a:extLst>
                </a:gridCol>
              </a:tblGrid>
              <a:tr h="321098">
                <a:tc>
                  <a:txBody>
                    <a:bodyPr/>
                    <a:lstStyle/>
                    <a:p>
                      <a:pPr algn="ctr" fontAlgn="b"/>
                      <a:r>
                        <a:rPr lang="en-US" sz="2400" b="0" i="0" u="none" strike="noStrike" dirty="0">
                          <a:solidFill>
                            <a:srgbClr val="000000"/>
                          </a:solidFill>
                          <a:effectLst/>
                          <a:latin typeface="Calibri"/>
                        </a:rPr>
                        <a:t>horse</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site1</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site2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diff</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Sign</a:t>
                      </a: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321098">
                <a:tc>
                  <a:txBody>
                    <a:bodyPr/>
                    <a:lstStyle/>
                    <a:p>
                      <a:pPr algn="ctr" fontAlgn="b"/>
                      <a:r>
                        <a:rPr lang="en-US" sz="2400" b="0" i="0" u="none" strike="noStrike" dirty="0">
                          <a:solidFill>
                            <a:srgbClr val="000000"/>
                          </a:solidFill>
                          <a:effectLst/>
                          <a:latin typeface="Calibri"/>
                        </a:rPr>
                        <a:t>8</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37.4</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37.6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-0.2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a:t>
                      </a: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321098">
                <a:tc>
                  <a:txBody>
                    <a:bodyPr/>
                    <a:lstStyle/>
                    <a:p>
                      <a:pPr algn="ctr" fontAlgn="b"/>
                      <a:r>
                        <a:rPr lang="en-US" sz="2400" b="0" i="0" u="none" strike="noStrike" dirty="0">
                          <a:solidFill>
                            <a:srgbClr val="000000"/>
                          </a:solidFill>
                          <a:effectLst/>
                          <a:latin typeface="Calibri"/>
                        </a:rPr>
                        <a:t>4</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17</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19</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321098">
                <a:tc>
                  <a:txBody>
                    <a:bodyPr/>
                    <a:lstStyle/>
                    <a:p>
                      <a:pPr algn="ctr" fontAlgn="b"/>
                      <a:r>
                        <a:rPr lang="en-US" sz="2400" b="0" i="0" u="none" strike="noStrike" dirty="0">
                          <a:solidFill>
                            <a:srgbClr val="000000"/>
                          </a:solidFill>
                          <a:effectLst/>
                          <a:latin typeface="Calibri"/>
                        </a:rPr>
                        <a:t>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14.2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16.4</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-2.2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321098">
                <a:tc>
                  <a:txBody>
                    <a:bodyPr/>
                    <a:lstStyle/>
                    <a:p>
                      <a:pPr algn="ctr" fontAlgn="b"/>
                      <a:r>
                        <a:rPr lang="en-US" sz="2400" b="0" i="0" u="none" strike="noStrike" dirty="0">
                          <a:solidFill>
                            <a:srgbClr val="000000"/>
                          </a:solidFill>
                          <a:effectLst/>
                          <a:latin typeface="Calibri"/>
                        </a:rPr>
                        <a:t>5</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11.2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6.6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4.6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321098">
                <a:tc>
                  <a:txBody>
                    <a:bodyPr/>
                    <a:lstStyle/>
                    <a:p>
                      <a:pPr algn="ctr" fontAlgn="b"/>
                      <a:r>
                        <a:rPr lang="en-US" sz="2400" b="0" i="0" u="none" strike="noStrike" dirty="0">
                          <a:solidFill>
                            <a:srgbClr val="000000"/>
                          </a:solidFill>
                          <a:effectLst/>
                          <a:latin typeface="Calibri"/>
                        </a:rPr>
                        <a:t>7</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24.2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14.4</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9.8</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321098">
                <a:tc>
                  <a:txBody>
                    <a:bodyPr/>
                    <a:lstStyle/>
                    <a:p>
                      <a:pPr algn="ctr" fontAlgn="b"/>
                      <a:r>
                        <a:rPr lang="en-US" sz="2400" b="0" i="0" u="none" strike="noStrike" dirty="0">
                          <a:solidFill>
                            <a:srgbClr val="000000"/>
                          </a:solidFill>
                          <a:effectLst/>
                          <a:latin typeface="Calibri"/>
                        </a:rPr>
                        <a:t>9</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35.2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24.4</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10.8</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321098">
                <a:tc>
                  <a:txBody>
                    <a:bodyPr/>
                    <a:lstStyle/>
                    <a:p>
                      <a:pPr algn="ctr" fontAlgn="b"/>
                      <a:r>
                        <a:rPr lang="en-US" sz="2400" b="0" i="0" u="none" strike="noStrike" dirty="0">
                          <a:solidFill>
                            <a:srgbClr val="000000"/>
                          </a:solidFill>
                          <a:effectLst/>
                          <a:latin typeface="Calibri"/>
                        </a:rPr>
                        <a:t>3</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35.2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23.2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12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a:t>
                      </a: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321098">
                <a:tc>
                  <a:txBody>
                    <a:bodyPr/>
                    <a:lstStyle/>
                    <a:p>
                      <a:pPr algn="ctr" fontAlgn="b"/>
                      <a:r>
                        <a:rPr lang="en-US" sz="2400" b="0" i="0" u="none" strike="noStrike" dirty="0">
                          <a:solidFill>
                            <a:srgbClr val="000000"/>
                          </a:solidFill>
                          <a:effectLst/>
                          <a:latin typeface="Calibri"/>
                        </a:rPr>
                        <a:t>1</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50.6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38</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12.6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a:t>
                      </a: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321098">
                <a:tc>
                  <a:txBody>
                    <a:bodyPr/>
                    <a:lstStyle/>
                    <a:p>
                      <a:pPr algn="ctr" fontAlgn="b"/>
                      <a:r>
                        <a:rPr lang="en-US" sz="2400" b="0" i="0" u="none" strike="noStrike" dirty="0">
                          <a:solidFill>
                            <a:srgbClr val="000000"/>
                          </a:solidFill>
                          <a:effectLst/>
                          <a:latin typeface="Calibri"/>
                        </a:rPr>
                        <a:t>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39.2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18.6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20.6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a:t>
                      </a: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bl>
          </a:graphicData>
        </a:graphic>
      </p:graphicFrame>
      <p:sp>
        <p:nvSpPr>
          <p:cNvPr id="8" name="TextBox 7"/>
          <p:cNvSpPr txBox="1"/>
          <p:nvPr/>
        </p:nvSpPr>
        <p:spPr>
          <a:xfrm>
            <a:off x="10977880" y="4870137"/>
            <a:ext cx="914400" cy="369332"/>
          </a:xfrm>
          <a:prstGeom prst="rect">
            <a:avLst/>
          </a:prstGeom>
          <a:noFill/>
        </p:spPr>
        <p:txBody>
          <a:bodyPr wrap="square" rtlCol="0">
            <a:spAutoFit/>
          </a:bodyPr>
          <a:lstStyle/>
          <a:p>
            <a:r>
              <a:rPr lang="en-US" dirty="0"/>
              <a:t>K = 6</a:t>
            </a:r>
          </a:p>
        </p:txBody>
      </p:sp>
      <p:sp>
        <p:nvSpPr>
          <p:cNvPr id="9" name="Right Brace 8"/>
          <p:cNvSpPr/>
          <p:nvPr/>
        </p:nvSpPr>
        <p:spPr>
          <a:xfrm>
            <a:off x="10596880" y="3893070"/>
            <a:ext cx="381000" cy="2209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801513" y="3601816"/>
                <a:ext cx="3386880" cy="12871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 </m:t>
                      </m:r>
                      <m:f>
                        <m:fPr>
                          <m:ctrlPr>
                            <a:rPr lang="en-US" sz="2400" i="1" smtClean="0">
                              <a:latin typeface="Cambria Math" panose="02040503050406030204" pitchFamily="18" charset="0"/>
                            </a:rPr>
                          </m:ctrlPr>
                        </m:fPr>
                        <m:num>
                          <m:r>
                            <a:rPr lang="en-US" sz="2400" b="0" i="1" smtClean="0">
                              <a:latin typeface="Cambria Math" charset="0"/>
                            </a:rPr>
                            <m:t>6</m:t>
                          </m:r>
                          <m:r>
                            <a:rPr lang="en-US" sz="2400" b="0" i="1" smtClean="0">
                              <a:latin typeface="Cambria Math" panose="02040503050406030204" pitchFamily="18" charset="0"/>
                            </a:rPr>
                            <m:t>− .5</m:t>
                          </m:r>
                          <m:r>
                            <a:rPr lang="en-US" sz="2400" b="0" i="1" smtClean="0">
                              <a:latin typeface="Cambria Math" charset="0"/>
                            </a:rPr>
                            <m:t> −</m:t>
                          </m:r>
                          <m:f>
                            <m:fPr>
                              <m:type m:val="skw"/>
                              <m:ctrlPr>
                                <a:rPr lang="en-US" sz="2400" b="0" i="1" smtClean="0">
                                  <a:latin typeface="Cambria Math" panose="02040503050406030204" pitchFamily="18" charset="0"/>
                                </a:rPr>
                              </m:ctrlPr>
                            </m:fPr>
                            <m:num>
                              <m:r>
                                <a:rPr lang="en-US" sz="2400" b="0" i="1" smtClean="0">
                                  <a:latin typeface="Cambria Math" charset="0"/>
                                </a:rPr>
                                <m:t>9</m:t>
                              </m:r>
                            </m:num>
                            <m:den>
                              <m:r>
                                <a:rPr lang="en-US" sz="2400" b="0" i="1" smtClean="0">
                                  <a:latin typeface="Cambria Math" charset="0"/>
                                </a:rPr>
                                <m:t>2</m:t>
                              </m:r>
                            </m:den>
                          </m:f>
                        </m:num>
                        <m:den>
                          <m:rad>
                            <m:radPr>
                              <m:degHide m:val="on"/>
                              <m:ctrlPr>
                                <a:rPr lang="en-US" sz="2400" i="1" smtClean="0">
                                  <a:latin typeface="Cambria Math" panose="02040503050406030204" pitchFamily="18" charset="0"/>
                                </a:rPr>
                              </m:ctrlPr>
                            </m:radPr>
                            <m:deg/>
                            <m:e>
                              <m:f>
                                <m:fPr>
                                  <m:type m:val="skw"/>
                                  <m:ctrlPr>
                                    <a:rPr lang="en-US" sz="2400" i="1" smtClean="0">
                                      <a:latin typeface="Cambria Math" panose="02040503050406030204" pitchFamily="18" charset="0"/>
                                    </a:rPr>
                                  </m:ctrlPr>
                                </m:fPr>
                                <m:num>
                                  <m:r>
                                    <a:rPr lang="en-US" sz="2400" b="0" i="1" smtClean="0">
                                      <a:latin typeface="Cambria Math" charset="0"/>
                                    </a:rPr>
                                    <m:t>9</m:t>
                                  </m:r>
                                </m:num>
                                <m:den>
                                  <m:r>
                                    <a:rPr lang="en-US" sz="2400" b="0" i="1" smtClean="0">
                                      <a:latin typeface="Cambria Math" charset="0"/>
                                    </a:rPr>
                                    <m:t>4</m:t>
                                  </m:r>
                                </m:den>
                              </m:f>
                            </m:e>
                          </m:rad>
                        </m:den>
                      </m:f>
                      <m:r>
                        <a:rPr lang="en-US" sz="2400" b="0" i="1" smtClean="0">
                          <a:latin typeface="Cambria Math" charset="0"/>
                        </a:rPr>
                        <m:t>=</m:t>
                      </m:r>
                      <m:r>
                        <a:rPr lang="en-US" sz="2400" b="0" i="1" smtClean="0">
                          <a:latin typeface="Cambria Math" panose="02040503050406030204" pitchFamily="18" charset="0"/>
                        </a:rPr>
                        <m:t>.6666</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1801513" y="3601816"/>
                <a:ext cx="3386880" cy="1287147"/>
              </a:xfrm>
              <a:prstGeom prst="rect">
                <a:avLst/>
              </a:prstGeom>
              <a:blipFill rotWithShape="0">
                <a:blip r:embed="rId2"/>
                <a:stretch>
                  <a:fillRect/>
                </a:stretch>
              </a:blipFill>
            </p:spPr>
            <p:txBody>
              <a:bodyPr/>
              <a:lstStyle/>
              <a:p>
                <a:r>
                  <a:rPr lang="en-US">
                    <a:noFill/>
                  </a:rPr>
                  <a:t> </a:t>
                </a:r>
              </a:p>
            </p:txBody>
          </p:sp>
        </mc:Fallback>
      </mc:AlternateContent>
      <p:sp>
        <p:nvSpPr>
          <p:cNvPr id="11" name="Title 1"/>
          <p:cNvSpPr txBox="1">
            <a:spLocks/>
          </p:cNvSpPr>
          <p:nvPr/>
        </p:nvSpPr>
        <p:spPr>
          <a:xfrm>
            <a:off x="1097280" y="286605"/>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Sign Test: Horse Data</a:t>
            </a:r>
          </a:p>
        </p:txBody>
      </p:sp>
      <mc:AlternateContent xmlns:mc="http://schemas.openxmlformats.org/markup-compatibility/2006" xmlns:a14="http://schemas.microsoft.com/office/drawing/2010/main">
        <mc:Choice Requires="a14">
          <p:sp>
            <p:nvSpPr>
              <p:cNvPr id="12" name="TextBox 11"/>
              <p:cNvSpPr txBox="1"/>
              <p:nvPr/>
            </p:nvSpPr>
            <p:spPr>
              <a:xfrm>
                <a:off x="1332538" y="5154254"/>
                <a:ext cx="324454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m:t>
                      </m:r>
                      <m:d>
                        <m:dPr>
                          <m:ctrlPr>
                            <a:rPr lang="en-US" sz="2400" b="0" i="1" smtClean="0">
                              <a:latin typeface="Cambria Math" panose="02040503050406030204" pitchFamily="18" charset="0"/>
                            </a:rPr>
                          </m:ctrlPr>
                        </m:dPr>
                        <m:e>
                          <m:r>
                            <a:rPr lang="en-US" sz="2400" b="0" i="1" smtClean="0">
                              <a:latin typeface="Cambria Math" charset="0"/>
                            </a:rPr>
                            <m:t>𝑍</m:t>
                          </m:r>
                          <m:r>
                            <a:rPr lang="en-US" sz="2400" b="0" i="1" smtClean="0">
                              <a:latin typeface="Cambria Math" charset="0"/>
                            </a:rPr>
                            <m:t>&gt;.6666</m:t>
                          </m:r>
                        </m:e>
                      </m:d>
                      <m:r>
                        <a:rPr lang="en-US" sz="2400" b="0" i="1" smtClean="0">
                          <a:latin typeface="Cambria Math" charset="0"/>
                        </a:rPr>
                        <m:t>=0.</m:t>
                      </m:r>
                      <m:r>
                        <a:rPr lang="en-US" sz="2400" b="0" i="1" smtClean="0">
                          <a:latin typeface="Cambria Math" panose="02040503050406030204" pitchFamily="18" charset="0"/>
                        </a:rPr>
                        <m:t>2527</m:t>
                      </m:r>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332538" y="5154254"/>
                <a:ext cx="3244542" cy="369332"/>
              </a:xfrm>
              <a:prstGeom prst="rect">
                <a:avLst/>
              </a:prstGeom>
              <a:blipFill rotWithShape="0">
                <a:blip r:embed="rId3"/>
                <a:stretch>
                  <a:fillRect l="-752" r="-940" b="-8333"/>
                </a:stretch>
              </a:blipFill>
            </p:spPr>
            <p:txBody>
              <a:bodyPr/>
              <a:lstStyle/>
              <a:p>
                <a:r>
                  <a:rPr lang="en-US">
                    <a:noFill/>
                  </a:rPr>
                  <a:t> </a:t>
                </a:r>
              </a:p>
            </p:txBody>
          </p:sp>
        </mc:Fallback>
      </mc:AlternateContent>
      <p:sp>
        <p:nvSpPr>
          <p:cNvPr id="14" name="TextBox 13"/>
          <p:cNvSpPr txBox="1"/>
          <p:nvPr/>
        </p:nvSpPr>
        <p:spPr>
          <a:xfrm>
            <a:off x="2093159" y="5788878"/>
            <a:ext cx="2533514" cy="400110"/>
          </a:xfrm>
          <a:prstGeom prst="rect">
            <a:avLst/>
          </a:prstGeom>
          <a:noFill/>
        </p:spPr>
        <p:txBody>
          <a:bodyPr wrap="none" rtlCol="0">
            <a:spAutoFit/>
          </a:bodyPr>
          <a:lstStyle/>
          <a:p>
            <a:r>
              <a:rPr lang="en-US" sz="2000" b="1" u="sng" cap="small" dirty="0">
                <a:solidFill>
                  <a:srgbClr val="FF0000"/>
                </a:solidFill>
              </a:rPr>
              <a:t>(one sided, CC p-value)</a:t>
            </a:r>
            <a:endParaRPr lang="en-US" sz="2000" dirty="0"/>
          </a:p>
        </p:txBody>
      </p:sp>
      <mc:AlternateContent xmlns:mc="http://schemas.openxmlformats.org/markup-compatibility/2006" xmlns:a14="http://schemas.microsoft.com/office/drawing/2010/main">
        <mc:Choice Requires="a14">
          <p:sp>
            <p:nvSpPr>
              <p:cNvPr id="13" name="TextBox 12"/>
              <p:cNvSpPr txBox="1"/>
              <p:nvPr/>
            </p:nvSpPr>
            <p:spPr>
              <a:xfrm>
                <a:off x="1097280" y="1703808"/>
                <a:ext cx="10564687" cy="830997"/>
              </a:xfrm>
              <a:prstGeom prst="rect">
                <a:avLst/>
              </a:prstGeom>
              <a:noFill/>
            </p:spPr>
            <p:txBody>
              <a:bodyPr wrap="non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i="1">
                            <a:latin typeface="Cambria Math" charset="0"/>
                          </a:rPr>
                          <m:t>𝐴</m:t>
                        </m:r>
                      </m:sub>
                    </m:sSub>
                  </m:oMath>
                </a14:m>
                <a:r>
                  <a:rPr lang="en-US" sz="2400" dirty="0"/>
                  <a:t>: The </a:t>
                </a:r>
                <a:r>
                  <a:rPr lang="en-US" sz="2400" b="1" u="sng" cap="small" dirty="0">
                    <a:solidFill>
                      <a:srgbClr val="FF0000"/>
                    </a:solidFill>
                  </a:rPr>
                  <a:t>median</a:t>
                </a:r>
                <a:r>
                  <a:rPr lang="en-US" sz="2400" dirty="0"/>
                  <a:t> difference in nerve cell count between “site 1” and “site 2” is &gt; 0</a:t>
                </a:r>
              </a:p>
              <a:p>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097280" y="1703808"/>
                <a:ext cx="10564687" cy="830997"/>
              </a:xfrm>
              <a:prstGeom prst="rect">
                <a:avLst/>
              </a:prstGeom>
              <a:blipFill rotWithShape="0">
                <a:blip r:embed="rId4"/>
                <a:stretch>
                  <a:fillRect l="-115" t="-5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420513" y="2401965"/>
                <a:ext cx="3386880" cy="12258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𝑧</m:t>
                      </m:r>
                      <m:r>
                        <a:rPr lang="en-US" sz="2400" b="0" i="1" smtClean="0">
                          <a:latin typeface="Cambria Math" charset="0"/>
                        </a:rPr>
                        <m:t>= </m:t>
                      </m:r>
                      <m:f>
                        <m:fPr>
                          <m:ctrlPr>
                            <a:rPr lang="en-US" sz="2400" i="1" smtClean="0">
                              <a:latin typeface="Cambria Math" panose="02040503050406030204" pitchFamily="18" charset="0"/>
                            </a:rPr>
                          </m:ctrlPr>
                        </m:fPr>
                        <m:num>
                          <m:r>
                            <a:rPr lang="en-US" sz="2400" b="0" i="1" smtClean="0">
                              <a:latin typeface="Cambria Math" charset="0"/>
                            </a:rPr>
                            <m:t>𝐾</m:t>
                          </m:r>
                          <m:r>
                            <a:rPr lang="en-US" sz="2400" b="0" i="1" smtClean="0">
                              <a:latin typeface="Cambria Math" panose="02040503050406030204" pitchFamily="18" charset="0"/>
                            </a:rPr>
                            <m:t>−.5</m:t>
                          </m:r>
                          <m:r>
                            <a:rPr lang="en-US" sz="2400" b="0" i="1" smtClean="0">
                              <a:latin typeface="Cambria Math" charset="0"/>
                            </a:rPr>
                            <m:t> −</m:t>
                          </m:r>
                          <m:f>
                            <m:fPr>
                              <m:type m:val="skw"/>
                              <m:ctrlPr>
                                <a:rPr lang="en-US" sz="2400" b="0" i="1" smtClean="0">
                                  <a:latin typeface="Cambria Math" panose="02040503050406030204" pitchFamily="18" charset="0"/>
                                </a:rPr>
                              </m:ctrlPr>
                            </m:fPr>
                            <m:num>
                              <m:r>
                                <a:rPr lang="en-US" sz="2400" b="0" i="1" smtClean="0">
                                  <a:latin typeface="Cambria Math" charset="0"/>
                                </a:rPr>
                                <m:t>𝑛</m:t>
                              </m:r>
                            </m:num>
                            <m:den>
                              <m:r>
                                <a:rPr lang="en-US" sz="2400" b="0" i="1" smtClean="0">
                                  <a:latin typeface="Cambria Math" charset="0"/>
                                </a:rPr>
                                <m:t>2</m:t>
                              </m:r>
                            </m:den>
                          </m:f>
                        </m:num>
                        <m:den>
                          <m:rad>
                            <m:radPr>
                              <m:degHide m:val="on"/>
                              <m:ctrlPr>
                                <a:rPr lang="en-US" sz="2400" i="1" smtClean="0">
                                  <a:latin typeface="Cambria Math" panose="02040503050406030204" pitchFamily="18" charset="0"/>
                                </a:rPr>
                              </m:ctrlPr>
                            </m:radPr>
                            <m:deg/>
                            <m:e>
                              <m:f>
                                <m:fPr>
                                  <m:type m:val="skw"/>
                                  <m:ctrlPr>
                                    <a:rPr lang="en-US" sz="2400" i="1" smtClean="0">
                                      <a:latin typeface="Cambria Math" panose="02040503050406030204" pitchFamily="18" charset="0"/>
                                    </a:rPr>
                                  </m:ctrlPr>
                                </m:fPr>
                                <m:num>
                                  <m:r>
                                    <a:rPr lang="en-US" sz="2400" b="0" i="1" smtClean="0">
                                      <a:latin typeface="Cambria Math" charset="0"/>
                                    </a:rPr>
                                    <m:t>𝑛</m:t>
                                  </m:r>
                                </m:num>
                                <m:den>
                                  <m:r>
                                    <a:rPr lang="en-US" sz="2400" b="0" i="1" smtClean="0">
                                      <a:latin typeface="Cambria Math" charset="0"/>
                                    </a:rPr>
                                    <m:t>4</m:t>
                                  </m:r>
                                </m:den>
                              </m:f>
                            </m:e>
                          </m:rad>
                        </m:den>
                      </m:f>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1420513" y="2401965"/>
                <a:ext cx="3386880" cy="122584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95960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0892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and Conclusion</a:t>
            </a:r>
          </a:p>
        </p:txBody>
      </p:sp>
      <p:sp>
        <p:nvSpPr>
          <p:cNvPr id="3" name="Content Placeholder 2"/>
          <p:cNvSpPr>
            <a:spLocks noGrp="1"/>
          </p:cNvSpPr>
          <p:nvPr>
            <p:ph idx="1"/>
          </p:nvPr>
        </p:nvSpPr>
        <p:spPr>
          <a:xfrm>
            <a:off x="437743" y="3804381"/>
            <a:ext cx="10058401" cy="735194"/>
          </a:xfrm>
        </p:spPr>
        <p:txBody>
          <a:bodyPr/>
          <a:lstStyle/>
          <a:p>
            <a:r>
              <a:rPr lang="en-US" b="1" dirty="0"/>
              <a:t>Statistical Conclusion: </a:t>
            </a:r>
            <a:r>
              <a:rPr lang="en-US" dirty="0"/>
              <a:t>There is not enough evidence that the median nerve density at site 1 is greater than the median nerve density at site 2 (Wilcoxon sign test one-sided p-value of 0.2527).</a:t>
            </a:r>
            <a:endParaRPr lang="en-US" b="1" dirty="0"/>
          </a:p>
        </p:txBody>
      </p:sp>
      <p:sp>
        <p:nvSpPr>
          <p:cNvPr id="4" name="Slide Number Placeholder 3"/>
          <p:cNvSpPr>
            <a:spLocks noGrp="1"/>
          </p:cNvSpPr>
          <p:nvPr>
            <p:ph type="sldNum" sz="quarter" idx="12"/>
          </p:nvPr>
        </p:nvSpPr>
        <p:spPr>
          <a:xfrm>
            <a:off x="9900460" y="645978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EB086-0FB5-404F-9DB0-02BE9E698E00}" type="slidenum">
              <a:rPr lang="en-US" smtClean="0"/>
              <a:pPr/>
              <a:t>60</a:t>
            </a:fld>
            <a:endParaRPr lang="en-US" dirty="0"/>
          </a:p>
        </p:txBody>
      </p:sp>
      <mc:AlternateContent xmlns:mc="http://schemas.openxmlformats.org/markup-compatibility/2006" xmlns:a14="http://schemas.microsoft.com/office/drawing/2010/main">
        <mc:Choice Requires="a14">
          <p:sp>
            <p:nvSpPr>
              <p:cNvPr id="5" name="Rectangle 4"/>
              <p:cNvSpPr/>
              <p:nvPr/>
            </p:nvSpPr>
            <p:spPr>
              <a:xfrm>
                <a:off x="376135" y="1873665"/>
                <a:ext cx="8009107" cy="369332"/>
              </a:xfrm>
              <a:prstGeom prst="rect">
                <a:avLst/>
              </a:prstGeom>
            </p:spPr>
            <p:txBody>
              <a:bodyPr wrap="squar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i="1">
                            <a:latin typeface="Cambria Math" charset="0"/>
                          </a:rPr>
                          <m:t>0</m:t>
                        </m:r>
                      </m:sub>
                    </m:sSub>
                  </m:oMath>
                </a14:m>
                <a:r>
                  <a:rPr lang="en-US" dirty="0"/>
                  <a:t>: The </a:t>
                </a:r>
                <a:r>
                  <a:rPr lang="en-US" b="1" u="sng" cap="small" dirty="0">
                    <a:solidFill>
                      <a:srgbClr val="FF0000"/>
                    </a:solidFill>
                  </a:rPr>
                  <a:t>median</a:t>
                </a:r>
                <a:r>
                  <a:rPr lang="en-US" dirty="0"/>
                  <a:t> difference in nerve cell count between “site 1” and “site 2” is zero</a:t>
                </a:r>
              </a:p>
            </p:txBody>
          </p:sp>
        </mc:Choice>
        <mc:Fallback xmlns="">
          <p:sp>
            <p:nvSpPr>
              <p:cNvPr id="5" name="Rectangle 4"/>
              <p:cNvSpPr>
                <a:spLocks noRot="1" noChangeAspect="1" noMove="1" noResize="1" noEditPoints="1" noAdjustHandles="1" noChangeArrowheads="1" noChangeShapeType="1" noTextEdit="1"/>
              </p:cNvSpPr>
              <p:nvPr/>
            </p:nvSpPr>
            <p:spPr>
              <a:xfrm>
                <a:off x="376135" y="1873665"/>
                <a:ext cx="8009107" cy="369332"/>
              </a:xfrm>
              <a:prstGeom prst="rect">
                <a:avLst/>
              </a:prstGeom>
              <a:blipFill rotWithShape="0">
                <a:blip r:embed="rId2"/>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76134" y="2194634"/>
                <a:ext cx="8307423" cy="369332"/>
              </a:xfrm>
              <a:prstGeom prst="rect">
                <a:avLst/>
              </a:prstGeom>
            </p:spPr>
            <p:txBody>
              <a:bodyPr wrap="squar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𝐻</m:t>
                        </m:r>
                      </m:e>
                      <m:sub>
                        <m:r>
                          <a:rPr lang="en-US" b="0" i="1" smtClean="0">
                            <a:latin typeface="Cambria Math" panose="02040503050406030204" pitchFamily="18" charset="0"/>
                          </a:rPr>
                          <m:t>𝐴</m:t>
                        </m:r>
                      </m:sub>
                    </m:sSub>
                  </m:oMath>
                </a14:m>
                <a:r>
                  <a:rPr lang="en-US" dirty="0"/>
                  <a:t>: The </a:t>
                </a:r>
                <a:r>
                  <a:rPr lang="en-US" b="1" u="sng" cap="small" dirty="0">
                    <a:solidFill>
                      <a:srgbClr val="FF0000"/>
                    </a:solidFill>
                  </a:rPr>
                  <a:t>median</a:t>
                </a:r>
                <a:r>
                  <a:rPr lang="en-US" dirty="0"/>
                  <a:t> difference in nerve cell count between “site 1” and “site 2” is positive.</a:t>
                </a:r>
              </a:p>
            </p:txBody>
          </p:sp>
        </mc:Choice>
        <mc:Fallback xmlns="">
          <p:sp>
            <p:nvSpPr>
              <p:cNvPr id="6" name="Rectangle 5"/>
              <p:cNvSpPr>
                <a:spLocks noRot="1" noChangeAspect="1" noMove="1" noResize="1" noEditPoints="1" noAdjustHandles="1" noChangeArrowheads="1" noChangeShapeType="1" noTextEdit="1"/>
              </p:cNvSpPr>
              <p:nvPr/>
            </p:nvSpPr>
            <p:spPr>
              <a:xfrm>
                <a:off x="376134" y="2194634"/>
                <a:ext cx="8307423" cy="369332"/>
              </a:xfrm>
              <a:prstGeom prst="rect">
                <a:avLst/>
              </a:prstGeom>
              <a:blipFill rotWithShape="0">
                <a:blip r:embed="rId3"/>
                <a:stretch>
                  <a:fillRect t="-8197" b="-24590"/>
                </a:stretch>
              </a:blipFill>
            </p:spPr>
            <p:txBody>
              <a:bodyPr/>
              <a:lstStyle/>
              <a:p>
                <a:r>
                  <a:rPr lang="en-US">
                    <a:noFill/>
                  </a:rPr>
                  <a:t> </a:t>
                </a:r>
              </a:p>
            </p:txBody>
          </p:sp>
        </mc:Fallback>
      </mc:AlternateContent>
      <p:sp>
        <p:nvSpPr>
          <p:cNvPr id="7" name="TextBox 6"/>
          <p:cNvSpPr txBox="1"/>
          <p:nvPr/>
        </p:nvSpPr>
        <p:spPr>
          <a:xfrm>
            <a:off x="492868" y="2730230"/>
            <a:ext cx="4092102" cy="369332"/>
          </a:xfrm>
          <a:prstGeom prst="rect">
            <a:avLst/>
          </a:prstGeom>
          <a:noFill/>
        </p:spPr>
        <p:txBody>
          <a:bodyPr wrap="square" rtlCol="0">
            <a:spAutoFit/>
          </a:bodyPr>
          <a:lstStyle/>
          <a:p>
            <a:r>
              <a:rPr lang="en-US" dirty="0"/>
              <a:t>Critical Value (right sided):  z</a:t>
            </a:r>
            <a:r>
              <a:rPr lang="en-US" baseline="-25000" dirty="0"/>
              <a:t>0.05</a:t>
            </a:r>
            <a:r>
              <a:rPr lang="en-US" dirty="0"/>
              <a:t>=1.645</a:t>
            </a:r>
          </a:p>
        </p:txBody>
      </p:sp>
      <p:sp>
        <p:nvSpPr>
          <p:cNvPr id="9" name="TextBox 8"/>
          <p:cNvSpPr txBox="1"/>
          <p:nvPr/>
        </p:nvSpPr>
        <p:spPr>
          <a:xfrm>
            <a:off x="437743" y="3130248"/>
            <a:ext cx="4092102" cy="369332"/>
          </a:xfrm>
          <a:prstGeom prst="rect">
            <a:avLst/>
          </a:prstGeom>
          <a:noFill/>
        </p:spPr>
        <p:txBody>
          <a:bodyPr wrap="square" rtlCol="0">
            <a:spAutoFit/>
          </a:bodyPr>
          <a:lstStyle/>
          <a:p>
            <a:r>
              <a:rPr lang="en-US" dirty="0"/>
              <a:t>t statistic: t</a:t>
            </a:r>
            <a:r>
              <a:rPr lang="en-US" baseline="-25000" dirty="0"/>
              <a:t>stat</a:t>
            </a:r>
            <a:r>
              <a:rPr lang="en-US" dirty="0"/>
              <a:t> = 0.666</a:t>
            </a:r>
          </a:p>
        </p:txBody>
      </p:sp>
      <p:sp>
        <p:nvSpPr>
          <p:cNvPr id="10" name="TextBox 9"/>
          <p:cNvSpPr txBox="1"/>
          <p:nvPr/>
        </p:nvSpPr>
        <p:spPr>
          <a:xfrm>
            <a:off x="4837887" y="2730230"/>
            <a:ext cx="4092102" cy="369332"/>
          </a:xfrm>
          <a:prstGeom prst="rect">
            <a:avLst/>
          </a:prstGeom>
          <a:noFill/>
        </p:spPr>
        <p:txBody>
          <a:bodyPr wrap="square" rtlCol="0">
            <a:spAutoFit/>
          </a:bodyPr>
          <a:lstStyle/>
          <a:p>
            <a:r>
              <a:rPr lang="en-US" dirty="0"/>
              <a:t>P-value (one sided) = .2527</a:t>
            </a:r>
          </a:p>
        </p:txBody>
      </p:sp>
      <p:sp>
        <p:nvSpPr>
          <p:cNvPr id="11" name="TextBox 10"/>
          <p:cNvSpPr txBox="1"/>
          <p:nvPr/>
        </p:nvSpPr>
        <p:spPr>
          <a:xfrm>
            <a:off x="4837887" y="3219696"/>
            <a:ext cx="4092102" cy="369332"/>
          </a:xfrm>
          <a:prstGeom prst="rect">
            <a:avLst/>
          </a:prstGeom>
          <a:noFill/>
        </p:spPr>
        <p:txBody>
          <a:bodyPr wrap="square" rtlCol="0">
            <a:spAutoFit/>
          </a:bodyPr>
          <a:lstStyle/>
          <a:p>
            <a:r>
              <a:rPr lang="en-US" dirty="0"/>
              <a:t>Fail to Reject H</a:t>
            </a:r>
            <a:r>
              <a:rPr lang="en-US" baseline="-25000" dirty="0"/>
              <a:t>0</a:t>
            </a:r>
            <a:r>
              <a:rPr lang="en-US" dirty="0"/>
              <a:t>.</a:t>
            </a:r>
          </a:p>
        </p:txBody>
      </p:sp>
    </p:spTree>
    <p:extLst>
      <p:ext uri="{BB962C8B-B14F-4D97-AF65-F5344CB8AC3E}">
        <p14:creationId xmlns:p14="http://schemas.microsoft.com/office/powerpoint/2010/main" val="13273894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4570667" y="2428850"/>
          <a:ext cx="7010400" cy="3752850"/>
        </p:xfrm>
        <a:graphic>
          <a:graphicData uri="http://schemas.openxmlformats.org/drawingml/2006/table">
            <a:tbl>
              <a:tblPr/>
              <a:tblGrid>
                <a:gridCol w="1168400">
                  <a:extLst>
                    <a:ext uri="{9D8B030D-6E8A-4147-A177-3AD203B41FA5}">
                      <a16:colId xmlns:a16="http://schemas.microsoft.com/office/drawing/2014/main" val="20000"/>
                    </a:ext>
                  </a:extLst>
                </a:gridCol>
                <a:gridCol w="1168400">
                  <a:extLst>
                    <a:ext uri="{9D8B030D-6E8A-4147-A177-3AD203B41FA5}">
                      <a16:colId xmlns:a16="http://schemas.microsoft.com/office/drawing/2014/main" val="20001"/>
                    </a:ext>
                  </a:extLst>
                </a:gridCol>
                <a:gridCol w="1168400">
                  <a:extLst>
                    <a:ext uri="{9D8B030D-6E8A-4147-A177-3AD203B41FA5}">
                      <a16:colId xmlns:a16="http://schemas.microsoft.com/office/drawing/2014/main" val="20002"/>
                    </a:ext>
                  </a:extLst>
                </a:gridCol>
                <a:gridCol w="1168400">
                  <a:extLst>
                    <a:ext uri="{9D8B030D-6E8A-4147-A177-3AD203B41FA5}">
                      <a16:colId xmlns:a16="http://schemas.microsoft.com/office/drawing/2014/main" val="20003"/>
                    </a:ext>
                  </a:extLst>
                </a:gridCol>
                <a:gridCol w="1168400">
                  <a:extLst>
                    <a:ext uri="{9D8B030D-6E8A-4147-A177-3AD203B41FA5}">
                      <a16:colId xmlns:a16="http://schemas.microsoft.com/office/drawing/2014/main" val="20004"/>
                    </a:ext>
                  </a:extLst>
                </a:gridCol>
                <a:gridCol w="1168400">
                  <a:extLst>
                    <a:ext uri="{9D8B030D-6E8A-4147-A177-3AD203B41FA5}">
                      <a16:colId xmlns:a16="http://schemas.microsoft.com/office/drawing/2014/main" val="20005"/>
                    </a:ext>
                  </a:extLst>
                </a:gridCol>
              </a:tblGrid>
              <a:tr h="190500">
                <a:tc>
                  <a:txBody>
                    <a:bodyPr/>
                    <a:lstStyle/>
                    <a:p>
                      <a:pPr algn="ctr" fontAlgn="b"/>
                      <a:r>
                        <a:rPr lang="en-US" sz="2400" b="0" i="0" u="none" strike="noStrike" dirty="0">
                          <a:solidFill>
                            <a:srgbClr val="000000"/>
                          </a:solidFill>
                          <a:effectLst/>
                          <a:latin typeface="Calibri"/>
                        </a:rPr>
                        <a:t>horse</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site1</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site2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abs(diff)</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Sign</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rank</a:t>
                      </a: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ctr" fontAlgn="b"/>
                      <a:r>
                        <a:rPr lang="en-US" sz="2400" b="0" i="0" u="none" strike="noStrike" dirty="0">
                          <a:solidFill>
                            <a:srgbClr val="000000"/>
                          </a:solidFill>
                          <a:effectLst/>
                          <a:latin typeface="Calibri"/>
                        </a:rPr>
                        <a:t>8</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37.4</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37.6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0.2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1</a:t>
                      </a: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190500">
                <a:tc>
                  <a:txBody>
                    <a:bodyPr/>
                    <a:lstStyle/>
                    <a:p>
                      <a:pPr algn="ctr" fontAlgn="b"/>
                      <a:r>
                        <a:rPr lang="en-US" sz="2400" b="0" i="0" u="none" strike="noStrike" dirty="0">
                          <a:solidFill>
                            <a:srgbClr val="000000"/>
                          </a:solidFill>
                          <a:effectLst/>
                          <a:latin typeface="Calibri"/>
                        </a:rPr>
                        <a:t>4</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17</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19</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2</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190500">
                <a:tc>
                  <a:txBody>
                    <a:bodyPr/>
                    <a:lstStyle/>
                    <a:p>
                      <a:pPr algn="ctr" fontAlgn="b"/>
                      <a:r>
                        <a:rPr lang="en-US" sz="2400" b="0" i="0" u="none" strike="noStrike" dirty="0">
                          <a:solidFill>
                            <a:srgbClr val="000000"/>
                          </a:solidFill>
                          <a:effectLst/>
                          <a:latin typeface="Calibri"/>
                        </a:rPr>
                        <a:t>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14.2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16.4</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2.2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3</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190500">
                <a:tc>
                  <a:txBody>
                    <a:bodyPr/>
                    <a:lstStyle/>
                    <a:p>
                      <a:pPr algn="ctr" fontAlgn="b"/>
                      <a:r>
                        <a:rPr lang="en-US" sz="2400" b="0" i="0" u="none" strike="noStrike" dirty="0">
                          <a:solidFill>
                            <a:srgbClr val="000000"/>
                          </a:solidFill>
                          <a:effectLst/>
                          <a:latin typeface="Calibri"/>
                        </a:rPr>
                        <a:t>5</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11.2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6.6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4.6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4</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190500">
                <a:tc>
                  <a:txBody>
                    <a:bodyPr/>
                    <a:lstStyle/>
                    <a:p>
                      <a:pPr algn="ctr" fontAlgn="b"/>
                      <a:r>
                        <a:rPr lang="en-US" sz="2400" b="0" i="0" u="none" strike="noStrike" dirty="0">
                          <a:solidFill>
                            <a:srgbClr val="000000"/>
                          </a:solidFill>
                          <a:effectLst/>
                          <a:latin typeface="Calibri"/>
                        </a:rPr>
                        <a:t>7</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24.2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14.4</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9.8</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5</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190500">
                <a:tc>
                  <a:txBody>
                    <a:bodyPr/>
                    <a:lstStyle/>
                    <a:p>
                      <a:pPr algn="ctr" fontAlgn="b"/>
                      <a:r>
                        <a:rPr lang="en-US" sz="2400" b="0" i="0" u="none" strike="noStrike" dirty="0">
                          <a:solidFill>
                            <a:srgbClr val="000000"/>
                          </a:solidFill>
                          <a:effectLst/>
                          <a:latin typeface="Calibri"/>
                        </a:rPr>
                        <a:t>9</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35.2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24.4</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10.8</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6</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190500">
                <a:tc>
                  <a:txBody>
                    <a:bodyPr/>
                    <a:lstStyle/>
                    <a:p>
                      <a:pPr algn="ctr" fontAlgn="b"/>
                      <a:r>
                        <a:rPr lang="en-US" sz="2400" b="0" i="0" u="none" strike="noStrike" dirty="0">
                          <a:solidFill>
                            <a:srgbClr val="000000"/>
                          </a:solidFill>
                          <a:effectLst/>
                          <a:latin typeface="Calibri"/>
                        </a:rPr>
                        <a:t>3</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35.2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23.2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12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7</a:t>
                      </a: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190500">
                <a:tc>
                  <a:txBody>
                    <a:bodyPr/>
                    <a:lstStyle/>
                    <a:p>
                      <a:pPr algn="ctr" fontAlgn="b"/>
                      <a:r>
                        <a:rPr lang="en-US" sz="2400" b="0" i="0" u="none" strike="noStrike" dirty="0">
                          <a:solidFill>
                            <a:srgbClr val="000000"/>
                          </a:solidFill>
                          <a:effectLst/>
                          <a:latin typeface="Calibri"/>
                        </a:rPr>
                        <a:t>1</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50.6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38</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12.6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8</a:t>
                      </a: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190500">
                <a:tc>
                  <a:txBody>
                    <a:bodyPr/>
                    <a:lstStyle/>
                    <a:p>
                      <a:pPr algn="ctr" fontAlgn="b"/>
                      <a:r>
                        <a:rPr lang="en-US" sz="2400" b="0" i="0" u="none" strike="noStrike" dirty="0">
                          <a:solidFill>
                            <a:srgbClr val="000000"/>
                          </a:solidFill>
                          <a:effectLst/>
                          <a:latin typeface="Calibri"/>
                        </a:rPr>
                        <a:t>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39.2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18.6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20.6</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a:rPr>
                        <a:t>9</a:t>
                      </a: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bl>
          </a:graphicData>
        </a:graphic>
      </p:graphicFrame>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733" y="1788437"/>
            <a:ext cx="7869555" cy="582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504867" y="5057655"/>
            <a:ext cx="914400" cy="369332"/>
          </a:xfrm>
          <a:prstGeom prst="rect">
            <a:avLst/>
          </a:prstGeom>
          <a:noFill/>
        </p:spPr>
        <p:txBody>
          <a:bodyPr wrap="square" rtlCol="0">
            <a:spAutoFit/>
          </a:bodyPr>
          <a:lstStyle/>
          <a:p>
            <a:r>
              <a:rPr lang="en-US" dirty="0"/>
              <a:t>S = 39</a:t>
            </a:r>
          </a:p>
        </p:txBody>
      </p:sp>
      <p:sp>
        <p:nvSpPr>
          <p:cNvPr id="8" name="Right Brace 7"/>
          <p:cNvSpPr/>
          <p:nvPr/>
        </p:nvSpPr>
        <p:spPr>
          <a:xfrm>
            <a:off x="11123867" y="4137421"/>
            <a:ext cx="381000" cy="2209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0" y="2613421"/>
                <a:ext cx="3386880" cy="7689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𝑧</m:t>
                      </m:r>
                      <m:r>
                        <a:rPr lang="en-US" sz="2400" b="0" i="1" smtClean="0">
                          <a:latin typeface="Cambria Math" charset="0"/>
                        </a:rPr>
                        <m:t>= </m:t>
                      </m:r>
                      <m:f>
                        <m:fPr>
                          <m:ctrlPr>
                            <a:rPr lang="en-US" sz="2400" i="1" smtClean="0">
                              <a:latin typeface="Cambria Math" panose="02040503050406030204" pitchFamily="18" charset="0"/>
                            </a:rPr>
                          </m:ctrlPr>
                        </m:fPr>
                        <m:num>
                          <m:r>
                            <a:rPr lang="en-US" sz="2400" b="0" i="1" smtClean="0">
                              <a:latin typeface="Cambria Math" charset="0"/>
                            </a:rPr>
                            <m:t>𝑆</m:t>
                          </m:r>
                          <m:r>
                            <a:rPr lang="en-US" sz="2400" b="0" i="1" smtClean="0">
                              <a:latin typeface="Cambria Math" charset="0"/>
                            </a:rPr>
                            <m:t> −</m:t>
                          </m:r>
                          <m:r>
                            <a:rPr lang="en-US" sz="2400" b="0" i="1" smtClean="0">
                              <a:latin typeface="Cambria Math" charset="0"/>
                            </a:rPr>
                            <m:t>𝑀𝑒𝑎𝑛</m:t>
                          </m:r>
                          <m:r>
                            <a:rPr lang="en-US" sz="2400" b="0" i="1" smtClean="0">
                              <a:latin typeface="Cambria Math" charset="0"/>
                            </a:rPr>
                            <m:t>(</m:t>
                          </m:r>
                          <m:r>
                            <a:rPr lang="en-US" sz="2400" b="0" i="1" smtClean="0">
                              <a:latin typeface="Cambria Math" charset="0"/>
                            </a:rPr>
                            <m:t>𝑆</m:t>
                          </m:r>
                          <m:r>
                            <a:rPr lang="en-US" sz="2400" b="0" i="1" smtClean="0">
                              <a:latin typeface="Cambria Math" charset="0"/>
                            </a:rPr>
                            <m:t>)</m:t>
                          </m:r>
                        </m:num>
                        <m:den>
                          <m:r>
                            <a:rPr lang="en-US" sz="2400" b="0" i="1" smtClean="0">
                              <a:latin typeface="Cambria Math" charset="0"/>
                            </a:rPr>
                            <m:t>𝑆𝐷</m:t>
                          </m:r>
                          <m:r>
                            <a:rPr lang="en-US" sz="2400" b="0" i="1" smtClean="0">
                              <a:latin typeface="Cambria Math" charset="0"/>
                            </a:rPr>
                            <m:t>(</m:t>
                          </m:r>
                          <m:r>
                            <a:rPr lang="en-US" sz="2400" b="0" i="1" smtClean="0">
                              <a:latin typeface="Cambria Math" charset="0"/>
                            </a:rPr>
                            <m:t>𝑆</m:t>
                          </m:r>
                          <m:r>
                            <a:rPr lang="en-US" sz="2400" b="0" i="1" smtClean="0">
                              <a:latin typeface="Cambria Math" charset="0"/>
                            </a:rPr>
                            <m:t>)</m:t>
                          </m:r>
                        </m:den>
                      </m:f>
                    </m:oMath>
                  </m:oMathPara>
                </a14:m>
                <a:endParaRPr lang="en-US"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0" y="2613421"/>
                <a:ext cx="3386880" cy="76899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98084" y="3708168"/>
                <a:ext cx="4172583" cy="8585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 </m:t>
                      </m:r>
                      <m:f>
                        <m:fPr>
                          <m:ctrlPr>
                            <a:rPr lang="en-US" sz="2400" i="1" smtClean="0">
                              <a:latin typeface="Cambria Math" panose="02040503050406030204" pitchFamily="18" charset="0"/>
                            </a:rPr>
                          </m:ctrlPr>
                        </m:fPr>
                        <m:num>
                          <m:r>
                            <a:rPr lang="en-US" sz="2400" b="0" i="1" smtClean="0">
                              <a:latin typeface="Cambria Math" charset="0"/>
                            </a:rPr>
                            <m:t>39</m:t>
                          </m:r>
                          <m:r>
                            <a:rPr lang="en-US" sz="2400" b="0" i="1" smtClean="0">
                              <a:latin typeface="Cambria Math" panose="02040503050406030204" pitchFamily="18" charset="0"/>
                            </a:rPr>
                            <m:t> − .5</m:t>
                          </m:r>
                          <m:r>
                            <a:rPr lang="en-US" sz="2400" b="0" i="1" smtClean="0">
                              <a:latin typeface="Cambria Math" charset="0"/>
                            </a:rPr>
                            <m:t> −</m:t>
                          </m:r>
                          <m:r>
                            <a:rPr lang="en-US" sz="2400" i="1">
                              <a:latin typeface="Cambria Math" charset="0"/>
                            </a:rPr>
                            <m:t>(9∗10)</m:t>
                          </m:r>
                          <m:r>
                            <a:rPr lang="en-US" sz="2400" b="0" i="1" smtClean="0">
                              <a:latin typeface="Cambria Math" charset="0"/>
                            </a:rPr>
                            <m:t>/4</m:t>
                          </m:r>
                        </m:num>
                        <m:den>
                          <m:rad>
                            <m:radPr>
                              <m:degHide m:val="on"/>
                              <m:ctrlPr>
                                <a:rPr lang="en-US" sz="2400" i="1" smtClean="0">
                                  <a:latin typeface="Cambria Math" panose="02040503050406030204" pitchFamily="18" charset="0"/>
                                </a:rPr>
                              </m:ctrlPr>
                            </m:radPr>
                            <m:deg/>
                            <m:e>
                              <m:r>
                                <a:rPr lang="en-US" sz="2400" b="0" i="1" smtClean="0">
                                  <a:latin typeface="Cambria Math" charset="0"/>
                                </a:rPr>
                                <m:t>9∗10∗</m:t>
                              </m:r>
                              <m:r>
                                <a:rPr lang="en-US" sz="2400" b="0" i="1" smtClean="0">
                                  <a:latin typeface="Cambria Math" panose="02040503050406030204" pitchFamily="18" charset="0"/>
                                </a:rPr>
                                <m:t>19</m:t>
                              </m:r>
                              <m:r>
                                <a:rPr lang="en-US" sz="2400" b="0" i="1" smtClean="0">
                                  <a:latin typeface="Cambria Math" charset="0"/>
                                </a:rPr>
                                <m:t>/24</m:t>
                              </m:r>
                            </m:e>
                          </m:rad>
                        </m:den>
                      </m:f>
                      <m:r>
                        <a:rPr lang="en-US" sz="2400" b="0" i="1" smtClean="0">
                          <a:latin typeface="Cambria Math" charset="0"/>
                        </a:rPr>
                        <m:t>=</m:t>
                      </m:r>
                      <m:r>
                        <m:rPr>
                          <m:nor/>
                        </m:rPr>
                        <a:rPr lang="en-US" sz="2400"/>
                        <m:t>1.</m:t>
                      </m:r>
                      <m:r>
                        <m:rPr>
                          <m:nor/>
                        </m:rPr>
                        <a:rPr lang="en-US" sz="2400" b="0" i="0" smtClean="0"/>
                        <m:t>89</m:t>
                      </m:r>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398084" y="3708168"/>
                <a:ext cx="4172583" cy="85850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15817" y="4872989"/>
                <a:ext cx="3340778"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m:t>
                      </m:r>
                      <m:d>
                        <m:dPr>
                          <m:ctrlPr>
                            <a:rPr lang="en-US" sz="2400" b="0" i="1" smtClean="0">
                              <a:latin typeface="Cambria Math" panose="02040503050406030204" pitchFamily="18" charset="0"/>
                            </a:rPr>
                          </m:ctrlPr>
                        </m:dPr>
                        <m:e>
                          <m:r>
                            <a:rPr lang="en-US" sz="2400" b="0" i="1" smtClean="0">
                              <a:latin typeface="Cambria Math" charset="0"/>
                            </a:rPr>
                            <m:t>𝑍</m:t>
                          </m:r>
                          <m:r>
                            <a:rPr lang="en-US" sz="2400" b="0" i="1" smtClean="0">
                              <a:latin typeface="Cambria Math" charset="0"/>
                            </a:rPr>
                            <m:t>&gt;1.89</m:t>
                          </m:r>
                        </m:e>
                      </m:d>
                      <m:r>
                        <a:rPr lang="en-US" sz="2400" b="0" i="1" smtClean="0">
                          <a:latin typeface="Cambria Math" charset="0"/>
                        </a:rPr>
                        <m:t>=0.0</m:t>
                      </m:r>
                      <m:r>
                        <a:rPr lang="en-US" sz="2400" b="0" i="1" smtClean="0">
                          <a:latin typeface="Cambria Math" panose="02040503050406030204" pitchFamily="18" charset="0"/>
                        </a:rPr>
                        <m:t>2938</m:t>
                      </m:r>
                    </m:oMath>
                  </m:oMathPara>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715817" y="4872989"/>
                <a:ext cx="3340778" cy="369332"/>
              </a:xfrm>
              <a:prstGeom prst="rect">
                <a:avLst/>
              </a:prstGeom>
              <a:blipFill rotWithShape="0">
                <a:blip r:embed="rId5"/>
                <a:stretch>
                  <a:fillRect b="-6557"/>
                </a:stretch>
              </a:blipFill>
            </p:spPr>
            <p:txBody>
              <a:bodyPr/>
              <a:lstStyle/>
              <a:p>
                <a:r>
                  <a:rPr lang="en-US">
                    <a:noFill/>
                  </a:rPr>
                  <a:t> </a:t>
                </a:r>
              </a:p>
            </p:txBody>
          </p:sp>
        </mc:Fallback>
      </mc:AlternateContent>
      <p:sp>
        <p:nvSpPr>
          <p:cNvPr id="16" name="Title 1"/>
          <p:cNvSpPr txBox="1">
            <a:spLocks/>
          </p:cNvSpPr>
          <p:nvPr/>
        </p:nvSpPr>
        <p:spPr>
          <a:xfrm>
            <a:off x="1097280" y="286605"/>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Signed Rank Test: Horse Data</a:t>
            </a:r>
          </a:p>
        </p:txBody>
      </p:sp>
      <p:sp>
        <p:nvSpPr>
          <p:cNvPr id="17" name="TextBox 16"/>
          <p:cNvSpPr txBox="1"/>
          <p:nvPr/>
        </p:nvSpPr>
        <p:spPr>
          <a:xfrm>
            <a:off x="1198953" y="5360691"/>
            <a:ext cx="2533514" cy="400110"/>
          </a:xfrm>
          <a:prstGeom prst="rect">
            <a:avLst/>
          </a:prstGeom>
          <a:noFill/>
        </p:spPr>
        <p:txBody>
          <a:bodyPr wrap="none" rtlCol="0">
            <a:spAutoFit/>
          </a:bodyPr>
          <a:lstStyle/>
          <a:p>
            <a:r>
              <a:rPr lang="en-US" sz="2000" b="1" u="sng" cap="small" dirty="0">
                <a:solidFill>
                  <a:srgbClr val="FF0000"/>
                </a:solidFill>
              </a:rPr>
              <a:t>(one sided, CC p-value)</a:t>
            </a:r>
            <a:endParaRPr lang="en-US" sz="2000" dirty="0"/>
          </a:p>
        </p:txBody>
      </p:sp>
    </p:spTree>
    <p:extLst>
      <p:ext uri="{BB962C8B-B14F-4D97-AF65-F5344CB8AC3E}">
        <p14:creationId xmlns:p14="http://schemas.microsoft.com/office/powerpoint/2010/main" val="39189708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Conclusion and Some Notes</a:t>
            </a:r>
          </a:p>
        </p:txBody>
      </p:sp>
      <p:sp>
        <p:nvSpPr>
          <p:cNvPr id="3" name="Content Placeholder 2"/>
          <p:cNvSpPr>
            <a:spLocks noGrp="1"/>
          </p:cNvSpPr>
          <p:nvPr>
            <p:ph idx="1"/>
          </p:nvPr>
        </p:nvSpPr>
        <p:spPr>
          <a:xfrm>
            <a:off x="437743" y="3804380"/>
            <a:ext cx="10058401" cy="3069977"/>
          </a:xfrm>
        </p:spPr>
        <p:txBody>
          <a:bodyPr/>
          <a:lstStyle/>
          <a:p>
            <a:r>
              <a:rPr lang="en-US" b="1" dirty="0"/>
              <a:t>Statistical Conclusion: </a:t>
            </a:r>
            <a:r>
              <a:rPr lang="en-US" dirty="0"/>
              <a:t>There is strong evidence that the median nerve density at site 1 is greater than the median nerve density at site 2 (Wilcoxon signed rank test one-sided p-value of 0.0294).</a:t>
            </a:r>
            <a:endParaRPr lang="en-US" b="1" dirty="0"/>
          </a:p>
          <a:p>
            <a:r>
              <a:rPr lang="en-US" dirty="0"/>
              <a:t>Note:</a:t>
            </a:r>
          </a:p>
          <a:p>
            <a:pPr>
              <a:buFont typeface="Arial" charset="0"/>
              <a:buChar char="•"/>
            </a:pPr>
            <a:r>
              <a:rPr lang="en-US" dirty="0"/>
              <a:t>  The signed-rank test has more power than the sign test </a:t>
            </a:r>
          </a:p>
          <a:p>
            <a:pPr marL="0" indent="0" algn="ctr">
              <a:buNone/>
            </a:pPr>
            <a:r>
              <a:rPr lang="en-US" dirty="0"/>
              <a:t>(Compare the p-values 0.254 vs. 0.0294)</a:t>
            </a:r>
          </a:p>
          <a:p>
            <a:pPr>
              <a:buFont typeface="Arial" charset="0"/>
              <a:buChar char="•"/>
            </a:pPr>
            <a:r>
              <a:rPr lang="en-US" dirty="0"/>
              <a:t> Both tests make very few assumptions about the distributions</a:t>
            </a:r>
          </a:p>
        </p:txBody>
      </p:sp>
      <p:sp>
        <p:nvSpPr>
          <p:cNvPr id="4" name="Slide Number Placeholder 3"/>
          <p:cNvSpPr>
            <a:spLocks noGrp="1"/>
          </p:cNvSpPr>
          <p:nvPr>
            <p:ph type="sldNum" sz="quarter" idx="12"/>
          </p:nvPr>
        </p:nvSpPr>
        <p:spPr>
          <a:xfrm>
            <a:off x="9900460" y="645978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EB086-0FB5-404F-9DB0-02BE9E698E00}" type="slidenum">
              <a:rPr lang="en-US" smtClean="0"/>
              <a:pPr/>
              <a:t>62</a:t>
            </a:fld>
            <a:endParaRPr lang="en-US" dirty="0"/>
          </a:p>
        </p:txBody>
      </p:sp>
      <mc:AlternateContent xmlns:mc="http://schemas.openxmlformats.org/markup-compatibility/2006" xmlns:a14="http://schemas.microsoft.com/office/drawing/2010/main">
        <mc:Choice Requires="a14">
          <p:sp>
            <p:nvSpPr>
              <p:cNvPr id="5" name="Rectangle 4"/>
              <p:cNvSpPr/>
              <p:nvPr/>
            </p:nvSpPr>
            <p:spPr>
              <a:xfrm>
                <a:off x="376135" y="1873665"/>
                <a:ext cx="8009107" cy="369332"/>
              </a:xfrm>
              <a:prstGeom prst="rect">
                <a:avLst/>
              </a:prstGeom>
            </p:spPr>
            <p:txBody>
              <a:bodyPr wrap="squar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i="1">
                            <a:latin typeface="Cambria Math" charset="0"/>
                          </a:rPr>
                          <m:t>0</m:t>
                        </m:r>
                      </m:sub>
                    </m:sSub>
                  </m:oMath>
                </a14:m>
                <a:r>
                  <a:rPr lang="en-US" dirty="0"/>
                  <a:t>: The </a:t>
                </a:r>
                <a:r>
                  <a:rPr lang="en-US" b="1" u="sng" cap="small" dirty="0">
                    <a:solidFill>
                      <a:srgbClr val="FF0000"/>
                    </a:solidFill>
                  </a:rPr>
                  <a:t>median</a:t>
                </a:r>
                <a:r>
                  <a:rPr lang="en-US" dirty="0"/>
                  <a:t> difference in nerve cell count between “site 1” and “site 2” is zero</a:t>
                </a:r>
              </a:p>
            </p:txBody>
          </p:sp>
        </mc:Choice>
        <mc:Fallback xmlns="">
          <p:sp>
            <p:nvSpPr>
              <p:cNvPr id="5" name="Rectangle 4"/>
              <p:cNvSpPr>
                <a:spLocks noRot="1" noChangeAspect="1" noMove="1" noResize="1" noEditPoints="1" noAdjustHandles="1" noChangeArrowheads="1" noChangeShapeType="1" noTextEdit="1"/>
              </p:cNvSpPr>
              <p:nvPr/>
            </p:nvSpPr>
            <p:spPr>
              <a:xfrm>
                <a:off x="376135" y="1873665"/>
                <a:ext cx="8009107" cy="369332"/>
              </a:xfrm>
              <a:prstGeom prst="rect">
                <a:avLst/>
              </a:prstGeom>
              <a:blipFill rotWithShape="0">
                <a:blip r:embed="rId2"/>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76134" y="2194634"/>
                <a:ext cx="8307423" cy="369332"/>
              </a:xfrm>
              <a:prstGeom prst="rect">
                <a:avLst/>
              </a:prstGeom>
            </p:spPr>
            <p:txBody>
              <a:bodyPr wrap="squar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𝐻</m:t>
                        </m:r>
                      </m:e>
                      <m:sub>
                        <m:r>
                          <a:rPr lang="en-US" b="0" i="1" smtClean="0">
                            <a:latin typeface="Cambria Math" panose="02040503050406030204" pitchFamily="18" charset="0"/>
                          </a:rPr>
                          <m:t>𝐴</m:t>
                        </m:r>
                      </m:sub>
                    </m:sSub>
                  </m:oMath>
                </a14:m>
                <a:r>
                  <a:rPr lang="en-US" dirty="0"/>
                  <a:t>: The </a:t>
                </a:r>
                <a:r>
                  <a:rPr lang="en-US" b="1" u="sng" cap="small" dirty="0">
                    <a:solidFill>
                      <a:srgbClr val="FF0000"/>
                    </a:solidFill>
                  </a:rPr>
                  <a:t>median</a:t>
                </a:r>
                <a:r>
                  <a:rPr lang="en-US" dirty="0"/>
                  <a:t> difference in nerve cell count between “site 1” and “site 2” is positive.</a:t>
                </a:r>
              </a:p>
            </p:txBody>
          </p:sp>
        </mc:Choice>
        <mc:Fallback xmlns="">
          <p:sp>
            <p:nvSpPr>
              <p:cNvPr id="6" name="Rectangle 5"/>
              <p:cNvSpPr>
                <a:spLocks noRot="1" noChangeAspect="1" noMove="1" noResize="1" noEditPoints="1" noAdjustHandles="1" noChangeArrowheads="1" noChangeShapeType="1" noTextEdit="1"/>
              </p:cNvSpPr>
              <p:nvPr/>
            </p:nvSpPr>
            <p:spPr>
              <a:xfrm>
                <a:off x="376134" y="2194634"/>
                <a:ext cx="8307423" cy="369332"/>
              </a:xfrm>
              <a:prstGeom prst="rect">
                <a:avLst/>
              </a:prstGeom>
              <a:blipFill rotWithShape="0">
                <a:blip r:embed="rId3"/>
                <a:stretch>
                  <a:fillRect t="-8197" b="-24590"/>
                </a:stretch>
              </a:blipFill>
            </p:spPr>
            <p:txBody>
              <a:bodyPr/>
              <a:lstStyle/>
              <a:p>
                <a:r>
                  <a:rPr lang="en-US">
                    <a:noFill/>
                  </a:rPr>
                  <a:t> </a:t>
                </a:r>
              </a:p>
            </p:txBody>
          </p:sp>
        </mc:Fallback>
      </mc:AlternateContent>
      <p:sp>
        <p:nvSpPr>
          <p:cNvPr id="7" name="TextBox 6"/>
          <p:cNvSpPr txBox="1"/>
          <p:nvPr/>
        </p:nvSpPr>
        <p:spPr>
          <a:xfrm>
            <a:off x="492868" y="2730230"/>
            <a:ext cx="4092102" cy="369332"/>
          </a:xfrm>
          <a:prstGeom prst="rect">
            <a:avLst/>
          </a:prstGeom>
          <a:noFill/>
        </p:spPr>
        <p:txBody>
          <a:bodyPr wrap="square" rtlCol="0">
            <a:spAutoFit/>
          </a:bodyPr>
          <a:lstStyle/>
          <a:p>
            <a:r>
              <a:rPr lang="en-US" dirty="0"/>
              <a:t>Critical Value (right sided):  z</a:t>
            </a:r>
            <a:r>
              <a:rPr lang="en-US" baseline="-25000" dirty="0"/>
              <a:t>0.05</a:t>
            </a:r>
            <a:r>
              <a:rPr lang="en-US" dirty="0"/>
              <a:t>=1.645</a:t>
            </a:r>
          </a:p>
        </p:txBody>
      </p:sp>
      <p:sp>
        <p:nvSpPr>
          <p:cNvPr id="9" name="TextBox 8"/>
          <p:cNvSpPr txBox="1"/>
          <p:nvPr/>
        </p:nvSpPr>
        <p:spPr>
          <a:xfrm>
            <a:off x="437743" y="3130248"/>
            <a:ext cx="4092102" cy="369332"/>
          </a:xfrm>
          <a:prstGeom prst="rect">
            <a:avLst/>
          </a:prstGeom>
          <a:noFill/>
        </p:spPr>
        <p:txBody>
          <a:bodyPr wrap="square" rtlCol="0">
            <a:spAutoFit/>
          </a:bodyPr>
          <a:lstStyle/>
          <a:p>
            <a:r>
              <a:rPr lang="en-US" dirty="0"/>
              <a:t>t statistic: t</a:t>
            </a:r>
            <a:r>
              <a:rPr lang="en-US" baseline="-25000" dirty="0"/>
              <a:t>stat</a:t>
            </a:r>
            <a:r>
              <a:rPr lang="en-US" dirty="0"/>
              <a:t> = 1.89 </a:t>
            </a:r>
          </a:p>
        </p:txBody>
      </p:sp>
      <p:sp>
        <p:nvSpPr>
          <p:cNvPr id="10" name="TextBox 9"/>
          <p:cNvSpPr txBox="1"/>
          <p:nvPr/>
        </p:nvSpPr>
        <p:spPr>
          <a:xfrm>
            <a:off x="4837887" y="2730230"/>
            <a:ext cx="4092102" cy="369332"/>
          </a:xfrm>
          <a:prstGeom prst="rect">
            <a:avLst/>
          </a:prstGeom>
          <a:noFill/>
        </p:spPr>
        <p:txBody>
          <a:bodyPr wrap="square" rtlCol="0">
            <a:spAutoFit/>
          </a:bodyPr>
          <a:lstStyle/>
          <a:p>
            <a:r>
              <a:rPr lang="en-US" dirty="0"/>
              <a:t>P-value (one sided) = .0294</a:t>
            </a:r>
          </a:p>
        </p:txBody>
      </p:sp>
      <p:sp>
        <p:nvSpPr>
          <p:cNvPr id="11" name="TextBox 10"/>
          <p:cNvSpPr txBox="1"/>
          <p:nvPr/>
        </p:nvSpPr>
        <p:spPr>
          <a:xfrm>
            <a:off x="4837887" y="3219696"/>
            <a:ext cx="4092102" cy="369332"/>
          </a:xfrm>
          <a:prstGeom prst="rect">
            <a:avLst/>
          </a:prstGeom>
          <a:noFill/>
        </p:spPr>
        <p:txBody>
          <a:bodyPr wrap="square" rtlCol="0">
            <a:spAutoFit/>
          </a:bodyPr>
          <a:lstStyle/>
          <a:p>
            <a:r>
              <a:rPr lang="en-US" dirty="0"/>
              <a:t>Reject H</a:t>
            </a:r>
            <a:r>
              <a:rPr lang="en-US" baseline="-25000" dirty="0"/>
              <a:t>0</a:t>
            </a:r>
            <a:r>
              <a:rPr lang="en-US" dirty="0"/>
              <a:t>.</a:t>
            </a:r>
          </a:p>
        </p:txBody>
      </p:sp>
    </p:spTree>
    <p:extLst>
      <p:ext uri="{BB962C8B-B14F-4D97-AF65-F5344CB8AC3E}">
        <p14:creationId xmlns:p14="http://schemas.microsoft.com/office/powerpoint/2010/main" val="6156978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1404" y="429228"/>
            <a:ext cx="8229600" cy="1143000"/>
          </a:xfrm>
        </p:spPr>
        <p:txBody>
          <a:bodyPr/>
          <a:lstStyle/>
          <a:p>
            <a:r>
              <a:rPr lang="en-US" dirty="0"/>
              <a:t>Horse Data</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9712" y="3594396"/>
            <a:ext cx="5352288" cy="2723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5382"/>
          <a:stretch/>
        </p:blipFill>
        <p:spPr bwMode="auto">
          <a:xfrm>
            <a:off x="1214844" y="1865284"/>
            <a:ext cx="4148339" cy="2955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4263"/>
          <a:stretch/>
        </p:blipFill>
        <p:spPr bwMode="auto">
          <a:xfrm>
            <a:off x="6986016" y="1865284"/>
            <a:ext cx="4389120" cy="172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49158" y="4820294"/>
            <a:ext cx="6735950" cy="923330"/>
          </a:xfrm>
          <a:prstGeom prst="rect">
            <a:avLst/>
          </a:prstGeom>
          <a:noFill/>
        </p:spPr>
        <p:txBody>
          <a:bodyPr wrap="square" rtlCol="0">
            <a:spAutoFit/>
          </a:bodyPr>
          <a:lstStyle/>
          <a:p>
            <a:r>
              <a:rPr lang="en-US" dirty="0"/>
              <a:t>Note: For n &lt; 20 SAS uses the probabilities from the binomial distribution rather than the normal approximation.  These are more accurate (exact) and we should use these when SAS is available.</a:t>
            </a:r>
          </a:p>
        </p:txBody>
      </p:sp>
      <p:sp>
        <p:nvSpPr>
          <p:cNvPr id="4" name="TextBox 3"/>
          <p:cNvSpPr txBox="1"/>
          <p:nvPr/>
        </p:nvSpPr>
        <p:spPr>
          <a:xfrm>
            <a:off x="7068767" y="420469"/>
            <a:ext cx="4714932" cy="923330"/>
          </a:xfrm>
          <a:prstGeom prst="rect">
            <a:avLst/>
          </a:prstGeom>
          <a:noFill/>
        </p:spPr>
        <p:txBody>
          <a:bodyPr wrap="square" rtlCol="0">
            <a:spAutoFit/>
          </a:bodyPr>
          <a:lstStyle/>
          <a:p>
            <a:r>
              <a:rPr lang="en-US" dirty="0"/>
              <a:t>Note: These are two sided…. Half of this is close to our calculated one sided p-values from earlier.</a:t>
            </a:r>
          </a:p>
        </p:txBody>
      </p:sp>
      <p:cxnSp>
        <p:nvCxnSpPr>
          <p:cNvPr id="7" name="Straight Arrow Connector 6"/>
          <p:cNvCxnSpPr/>
          <p:nvPr/>
        </p:nvCxnSpPr>
        <p:spPr>
          <a:xfrm>
            <a:off x="10901464" y="1142876"/>
            <a:ext cx="1063557" cy="4180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0457883" y="1142876"/>
            <a:ext cx="917253" cy="4687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BDD6B23-E83F-4706-8F44-805AA69D8872}"/>
              </a:ext>
            </a:extLst>
          </p:cNvPr>
          <p:cNvSpPr txBox="1"/>
          <p:nvPr/>
        </p:nvSpPr>
        <p:spPr>
          <a:xfrm>
            <a:off x="398585" y="5896708"/>
            <a:ext cx="7758040" cy="369332"/>
          </a:xfrm>
          <a:prstGeom prst="rect">
            <a:avLst/>
          </a:prstGeom>
          <a:noFill/>
        </p:spPr>
        <p:txBody>
          <a:bodyPr wrap="square" rtlCol="0">
            <a:spAutoFit/>
          </a:bodyPr>
          <a:lstStyle/>
          <a:p>
            <a:r>
              <a:rPr lang="en-US" dirty="0"/>
              <a:t>R code: wilcox.test(horse$site1, horse$site2, paired = true)</a:t>
            </a:r>
          </a:p>
        </p:txBody>
      </p:sp>
    </p:spTree>
    <p:extLst>
      <p:ext uri="{BB962C8B-B14F-4D97-AF65-F5344CB8AC3E}">
        <p14:creationId xmlns:p14="http://schemas.microsoft.com/office/powerpoint/2010/main" val="34988416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2857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a:xfrm>
            <a:off x="914400" y="1600200"/>
            <a:ext cx="12115800" cy="900546"/>
          </a:xfrm>
        </p:spPr>
        <p:txBody>
          <a:bodyPr>
            <a:normAutofit fontScale="90000"/>
          </a:bodyPr>
          <a:lstStyle/>
          <a:p>
            <a:r>
              <a:rPr lang="en-US" dirty="0" err="1"/>
              <a:t>Levene's</a:t>
            </a:r>
            <a:r>
              <a:rPr lang="en-US" dirty="0"/>
              <a:t> (Median) Test </a:t>
            </a:r>
            <a:br>
              <a:rPr lang="en-US" dirty="0"/>
            </a:br>
            <a:r>
              <a:rPr lang="en-US" dirty="0"/>
              <a:t>of Equal Spread (Homogeneity)</a:t>
            </a:r>
          </a:p>
        </p:txBody>
      </p:sp>
      <p:sp>
        <p:nvSpPr>
          <p:cNvPr id="5" name="Subtitle 4">
            <a:extLst>
              <a:ext uri="{FF2B5EF4-FFF2-40B4-BE49-F238E27FC236}">
                <a16:creationId xmlns:a16="http://schemas.microsoft.com/office/drawing/2014/main" id="{BC70345B-CBBF-4A4A-BE6F-F800145B6FC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84104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 Preparation</a:t>
            </a:r>
          </a:p>
        </p:txBody>
      </p:sp>
      <p:graphicFrame>
        <p:nvGraphicFramePr>
          <p:cNvPr id="4" name="Table 3"/>
          <p:cNvGraphicFramePr>
            <a:graphicFrameLocks noGrp="1"/>
          </p:cNvGraphicFramePr>
          <p:nvPr>
            <p:extLst>
              <p:ext uri="{D42A27DB-BD31-4B8C-83A1-F6EECF244321}">
                <p14:modId xmlns:p14="http://schemas.microsoft.com/office/powerpoint/2010/main" val="1556461453"/>
              </p:ext>
            </p:extLst>
          </p:nvPr>
        </p:nvGraphicFramePr>
        <p:xfrm>
          <a:off x="381000" y="3758057"/>
          <a:ext cx="6209851" cy="2486025"/>
        </p:xfrm>
        <a:graphic>
          <a:graphicData uri="http://schemas.openxmlformats.org/drawingml/2006/table">
            <a:tbl>
              <a:tblPr>
                <a:tableStyleId>{5C22544A-7EE6-4342-B048-85BDC9FD1C3A}</a:tableStyleId>
              </a:tblPr>
              <a:tblGrid>
                <a:gridCol w="2819400">
                  <a:extLst>
                    <a:ext uri="{9D8B030D-6E8A-4147-A177-3AD203B41FA5}">
                      <a16:colId xmlns:a16="http://schemas.microsoft.com/office/drawing/2014/main" val="20000"/>
                    </a:ext>
                  </a:extLst>
                </a:gridCol>
                <a:gridCol w="3390451">
                  <a:extLst>
                    <a:ext uri="{9D8B030D-6E8A-4147-A177-3AD203B41FA5}">
                      <a16:colId xmlns:a16="http://schemas.microsoft.com/office/drawing/2014/main" val="20001"/>
                    </a:ext>
                  </a:extLst>
                </a:gridCol>
              </a:tblGrid>
              <a:tr h="457201">
                <a:tc>
                  <a:txBody>
                    <a:bodyPr/>
                    <a:lstStyle/>
                    <a:p>
                      <a:pPr algn="ctr" fontAlgn="b"/>
                      <a:r>
                        <a:rPr lang="en-US" sz="3200" u="none" strike="noStrike" dirty="0">
                          <a:effectLst/>
                        </a:rPr>
                        <a:t>New Method</a:t>
                      </a:r>
                      <a:endParaRPr lang="en-US" sz="3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3200" u="none" strike="noStrike" dirty="0">
                          <a:effectLst/>
                        </a:rPr>
                        <a:t>Traditional Method</a:t>
                      </a:r>
                      <a:endParaRPr lang="en-US" sz="3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452814">
                <a:tc>
                  <a:txBody>
                    <a:bodyPr/>
                    <a:lstStyle/>
                    <a:p>
                      <a:pPr algn="ctr" fontAlgn="b"/>
                      <a:r>
                        <a:rPr lang="en-US" sz="3200" u="none" strike="noStrike" dirty="0">
                          <a:effectLst/>
                        </a:rPr>
                        <a:t>37</a:t>
                      </a:r>
                      <a:endParaRPr lang="en-US" sz="3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3200" u="none" strike="noStrike" dirty="0">
                          <a:effectLst/>
                        </a:rPr>
                        <a:t>23</a:t>
                      </a:r>
                      <a:endParaRPr lang="en-US" sz="3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452814">
                <a:tc>
                  <a:txBody>
                    <a:bodyPr/>
                    <a:lstStyle/>
                    <a:p>
                      <a:pPr algn="ctr" fontAlgn="b"/>
                      <a:r>
                        <a:rPr lang="en-US" sz="3200" u="none" strike="noStrike" dirty="0">
                          <a:effectLst/>
                        </a:rPr>
                        <a:t>49</a:t>
                      </a:r>
                      <a:endParaRPr lang="en-US" sz="3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3200" u="none" strike="noStrike" dirty="0">
                          <a:effectLst/>
                        </a:rPr>
                        <a:t>31</a:t>
                      </a:r>
                      <a:endParaRPr lang="en-US" sz="3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452814">
                <a:tc>
                  <a:txBody>
                    <a:bodyPr/>
                    <a:lstStyle/>
                    <a:p>
                      <a:pPr algn="ctr" fontAlgn="b"/>
                      <a:r>
                        <a:rPr lang="en-US" sz="3200" u="none" strike="noStrike" dirty="0">
                          <a:effectLst/>
                        </a:rPr>
                        <a:t>55</a:t>
                      </a:r>
                      <a:endParaRPr lang="en-US" sz="3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3200" u="none" strike="noStrike" dirty="0">
                          <a:effectLst/>
                        </a:rPr>
                        <a:t>46</a:t>
                      </a:r>
                      <a:endParaRPr lang="en-US" sz="3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452814">
                <a:tc>
                  <a:txBody>
                    <a:bodyPr/>
                    <a:lstStyle/>
                    <a:p>
                      <a:pPr algn="ctr" fontAlgn="b"/>
                      <a:r>
                        <a:rPr lang="en-US" sz="3200" b="0" i="0" u="none" strike="noStrike" dirty="0">
                          <a:solidFill>
                            <a:srgbClr val="000000"/>
                          </a:solidFill>
                          <a:effectLst/>
                          <a:latin typeface="Calibri" panose="020F0502020204030204" pitchFamily="34" charset="0"/>
                        </a:rPr>
                        <a:t>77</a:t>
                      </a:r>
                    </a:p>
                  </a:txBody>
                  <a:tcPr marL="9525" marR="9525" marT="9525" marB="0" anchor="b"/>
                </a:tc>
                <a:tc>
                  <a:txBody>
                    <a:bodyPr/>
                    <a:lstStyle/>
                    <a:p>
                      <a:pPr algn="ctr" fontAlgn="b"/>
                      <a:endParaRPr lang="en-US" sz="3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bl>
          </a:graphicData>
        </a:graphic>
      </p:graphicFrame>
      <p:sp>
        <p:nvSpPr>
          <p:cNvPr id="5" name="TextBox 4"/>
          <p:cNvSpPr txBox="1"/>
          <p:nvPr/>
        </p:nvSpPr>
        <p:spPr>
          <a:xfrm>
            <a:off x="1409252" y="1603743"/>
            <a:ext cx="9703397" cy="1754326"/>
          </a:xfrm>
          <a:prstGeom prst="rect">
            <a:avLst/>
          </a:prstGeom>
          <a:noFill/>
        </p:spPr>
        <p:txBody>
          <a:bodyPr wrap="square" rtlCol="0">
            <a:spAutoFit/>
          </a:bodyPr>
          <a:lstStyle/>
          <a:p>
            <a:pPr marL="285750" indent="-285750">
              <a:buFont typeface="Arial" charset="0"/>
              <a:buChar char="•"/>
            </a:pPr>
            <a:r>
              <a:rPr lang="en-US" dirty="0">
                <a:solidFill>
                  <a:prstClr val="black"/>
                </a:solidFill>
              </a:rPr>
              <a:t>IBM gives each employee in the marketing department technical training</a:t>
            </a:r>
          </a:p>
          <a:p>
            <a:pPr marL="285750" indent="-285750">
              <a:buFont typeface="Arial" charset="0"/>
              <a:buChar char="•"/>
            </a:pPr>
            <a:r>
              <a:rPr lang="en-US" dirty="0">
                <a:solidFill>
                  <a:prstClr val="black"/>
                </a:solidFill>
              </a:rPr>
              <a:t>Based on further testing, it appears the traditional training method isn’t effective</a:t>
            </a:r>
          </a:p>
          <a:p>
            <a:pPr marL="285750" indent="-285750">
              <a:buFont typeface="Arial" charset="0"/>
              <a:buChar char="•"/>
            </a:pPr>
            <a:r>
              <a:rPr lang="en-US" dirty="0">
                <a:solidFill>
                  <a:prstClr val="black"/>
                </a:solidFill>
              </a:rPr>
              <a:t>Hence, a new training method is developed</a:t>
            </a:r>
          </a:p>
          <a:p>
            <a:pPr marL="285750" indent="-285750">
              <a:buFont typeface="Arial" charset="0"/>
              <a:buChar char="•"/>
            </a:pPr>
            <a:r>
              <a:rPr lang="en-US" dirty="0">
                <a:solidFill>
                  <a:prstClr val="black"/>
                </a:solidFill>
              </a:rPr>
              <a:t>Below are the test scores of 4 individuals who just finished the “New Method” and the last 3 test scores from employees trained via the “Traditional Method” course</a:t>
            </a:r>
          </a:p>
          <a:p>
            <a:pPr marL="285750" indent="-285750">
              <a:buFont typeface="Arial" charset="0"/>
              <a:buChar char="•"/>
            </a:pPr>
            <a:r>
              <a:rPr lang="en-US" dirty="0">
                <a:solidFill>
                  <a:prstClr val="black"/>
                </a:solidFill>
              </a:rPr>
              <a:t>Is there evidence to suggest that the “New Method” increases test scores?  </a:t>
            </a:r>
          </a:p>
        </p:txBody>
      </p:sp>
      <p:pic>
        <p:nvPicPr>
          <p:cNvPr id="7" name="Picture 6">
            <a:extLst>
              <a:ext uri="{FF2B5EF4-FFF2-40B4-BE49-F238E27FC236}">
                <a16:creationId xmlns:a16="http://schemas.microsoft.com/office/drawing/2014/main" id="{62727A13-24BC-FD4E-9B5D-5E76B72C35C6}"/>
              </a:ext>
            </a:extLst>
          </p:cNvPr>
          <p:cNvPicPr>
            <a:picLocks noChangeAspect="1"/>
          </p:cNvPicPr>
          <p:nvPr/>
        </p:nvPicPr>
        <p:blipFill>
          <a:blip r:embed="rId2"/>
          <a:stretch>
            <a:fillRect/>
          </a:stretch>
        </p:blipFill>
        <p:spPr>
          <a:xfrm>
            <a:off x="7391400" y="3476398"/>
            <a:ext cx="4045171" cy="3049341"/>
          </a:xfrm>
          <a:prstGeom prst="rect">
            <a:avLst/>
          </a:prstGeom>
        </p:spPr>
      </p:pic>
    </p:spTree>
    <p:extLst>
      <p:ext uri="{BB962C8B-B14F-4D97-AF65-F5344CB8AC3E}">
        <p14:creationId xmlns:p14="http://schemas.microsoft.com/office/powerpoint/2010/main" val="23342840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15962"/>
          </a:xfrm>
        </p:spPr>
        <p:txBody>
          <a:bodyPr>
            <a:normAutofit fontScale="90000"/>
          </a:bodyPr>
          <a:lstStyle/>
          <a:p>
            <a:r>
              <a:rPr lang="en-US" dirty="0"/>
              <a:t>Levene’s Test (Median)</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990600"/>
            <a:ext cx="8534400" cy="40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a:off x="3124200" y="2971800"/>
            <a:ext cx="3124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391400" y="2209800"/>
            <a:ext cx="2743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743200" y="2514600"/>
            <a:ext cx="2362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934200" y="3733800"/>
            <a:ext cx="1371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743200" y="4191000"/>
            <a:ext cx="1295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91200" y="4419600"/>
            <a:ext cx="4267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743200" y="4724400"/>
            <a:ext cx="3124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477000" y="6477000"/>
            <a:ext cx="5486400" cy="338554"/>
          </a:xfrm>
          <a:prstGeom prst="rect">
            <a:avLst/>
          </a:prstGeom>
          <a:noFill/>
        </p:spPr>
        <p:txBody>
          <a:bodyPr wrap="square" rtlCol="0">
            <a:spAutoFit/>
          </a:bodyPr>
          <a:lstStyle/>
          <a:p>
            <a:pPr algn="ctr"/>
            <a:r>
              <a:rPr lang="en-US" sz="1600" b="1" dirty="0"/>
              <a:t>But … proc ttest does not have Levene’s Test!!!</a:t>
            </a:r>
          </a:p>
        </p:txBody>
      </p:sp>
      <p:sp>
        <p:nvSpPr>
          <p:cNvPr id="12" name="TextBox 11"/>
          <p:cNvSpPr txBox="1"/>
          <p:nvPr/>
        </p:nvSpPr>
        <p:spPr>
          <a:xfrm>
            <a:off x="8763000" y="228601"/>
            <a:ext cx="1600200" cy="830997"/>
          </a:xfrm>
          <a:prstGeom prst="rect">
            <a:avLst/>
          </a:prstGeom>
          <a:noFill/>
        </p:spPr>
        <p:txBody>
          <a:bodyPr wrap="square" rtlCol="0">
            <a:spAutoFit/>
          </a:bodyPr>
          <a:lstStyle/>
          <a:p>
            <a:r>
              <a:rPr lang="en-US" sz="2400" dirty="0"/>
              <a:t>H</a:t>
            </a:r>
            <a:r>
              <a:rPr lang="en-US" sz="2400" baseline="-25000" dirty="0"/>
              <a:t>0</a:t>
            </a:r>
            <a:r>
              <a:rPr lang="en-US" sz="2400" dirty="0"/>
              <a:t>: </a:t>
            </a:r>
            <a:r>
              <a:rPr lang="el-GR" sz="2400" dirty="0"/>
              <a:t>σ</a:t>
            </a:r>
            <a:r>
              <a:rPr lang="en-US" sz="2400" baseline="-25000" dirty="0"/>
              <a:t>1</a:t>
            </a:r>
            <a:r>
              <a:rPr lang="en-US" sz="2400" dirty="0"/>
              <a:t>=</a:t>
            </a:r>
            <a:r>
              <a:rPr lang="el-GR" sz="2400" dirty="0"/>
              <a:t> σ</a:t>
            </a:r>
            <a:r>
              <a:rPr lang="en-US" sz="2400" baseline="-25000" dirty="0"/>
              <a:t>2</a:t>
            </a:r>
          </a:p>
          <a:p>
            <a:r>
              <a:rPr lang="en-US" sz="2400" dirty="0"/>
              <a:t>H</a:t>
            </a:r>
            <a:r>
              <a:rPr lang="en-US" sz="2400" baseline="-25000" dirty="0"/>
              <a:t>a</a:t>
            </a:r>
            <a:r>
              <a:rPr lang="en-US" sz="2400" dirty="0"/>
              <a:t>: </a:t>
            </a:r>
            <a:r>
              <a:rPr lang="el-GR" sz="2400" dirty="0"/>
              <a:t>σ</a:t>
            </a:r>
            <a:r>
              <a:rPr lang="en-US" sz="2400" baseline="-25000" dirty="0"/>
              <a:t>1</a:t>
            </a:r>
            <a:r>
              <a:rPr lang="en-US" sz="2400" dirty="0"/>
              <a:t>≠</a:t>
            </a:r>
            <a:r>
              <a:rPr lang="el-GR" sz="2400" dirty="0"/>
              <a:t> σ</a:t>
            </a:r>
            <a:r>
              <a:rPr lang="en-US" sz="2400" baseline="-25000" dirty="0"/>
              <a:t>2</a:t>
            </a:r>
          </a:p>
        </p:txBody>
      </p:sp>
      <p:pic>
        <p:nvPicPr>
          <p:cNvPr id="8" name="Picture 7">
            <a:extLst>
              <a:ext uri="{FF2B5EF4-FFF2-40B4-BE49-F238E27FC236}">
                <a16:creationId xmlns:a16="http://schemas.microsoft.com/office/drawing/2014/main" id="{05BB86A0-25DA-A642-9798-F0CA6A730182}"/>
              </a:ext>
            </a:extLst>
          </p:cNvPr>
          <p:cNvPicPr>
            <a:picLocks noChangeAspect="1"/>
          </p:cNvPicPr>
          <p:nvPr/>
        </p:nvPicPr>
        <p:blipFill>
          <a:blip r:embed="rId3"/>
          <a:stretch>
            <a:fillRect/>
          </a:stretch>
        </p:blipFill>
        <p:spPr>
          <a:xfrm>
            <a:off x="198120" y="4953000"/>
            <a:ext cx="5795083" cy="1712184"/>
          </a:xfrm>
          <a:prstGeom prst="rect">
            <a:avLst/>
          </a:prstGeom>
        </p:spPr>
      </p:pic>
      <p:pic>
        <p:nvPicPr>
          <p:cNvPr id="10" name="Picture 9">
            <a:extLst>
              <a:ext uri="{FF2B5EF4-FFF2-40B4-BE49-F238E27FC236}">
                <a16:creationId xmlns:a16="http://schemas.microsoft.com/office/drawing/2014/main" id="{A01E5B0D-84CB-CA40-ACF1-FBE2B5453808}"/>
              </a:ext>
            </a:extLst>
          </p:cNvPr>
          <p:cNvPicPr>
            <a:picLocks noChangeAspect="1"/>
          </p:cNvPicPr>
          <p:nvPr/>
        </p:nvPicPr>
        <p:blipFill>
          <a:blip r:embed="rId4"/>
          <a:stretch>
            <a:fillRect/>
          </a:stretch>
        </p:blipFill>
        <p:spPr>
          <a:xfrm>
            <a:off x="7086600" y="5270500"/>
            <a:ext cx="4013200" cy="1206500"/>
          </a:xfrm>
          <a:prstGeom prst="rect">
            <a:avLst/>
          </a:prstGeom>
        </p:spPr>
      </p:pic>
      <p:pic>
        <p:nvPicPr>
          <p:cNvPr id="14" name="Picture 13">
            <a:extLst>
              <a:ext uri="{FF2B5EF4-FFF2-40B4-BE49-F238E27FC236}">
                <a16:creationId xmlns:a16="http://schemas.microsoft.com/office/drawing/2014/main" id="{355B5427-8C14-C348-B06C-AB313B94865F}"/>
              </a:ext>
            </a:extLst>
          </p:cNvPr>
          <p:cNvPicPr>
            <a:picLocks noChangeAspect="1"/>
          </p:cNvPicPr>
          <p:nvPr/>
        </p:nvPicPr>
        <p:blipFill>
          <a:blip r:embed="rId5"/>
          <a:stretch>
            <a:fillRect/>
          </a:stretch>
        </p:blipFill>
        <p:spPr>
          <a:xfrm>
            <a:off x="8229600" y="4973320"/>
            <a:ext cx="1681490" cy="338555"/>
          </a:xfrm>
          <a:prstGeom prst="rect">
            <a:avLst/>
          </a:prstGeom>
        </p:spPr>
      </p:pic>
    </p:spTree>
    <p:extLst>
      <p:ext uri="{BB962C8B-B14F-4D97-AF65-F5344CB8AC3E}">
        <p14:creationId xmlns:p14="http://schemas.microsoft.com/office/powerpoint/2010/main" val="14264705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15962"/>
          </a:xfrm>
        </p:spPr>
        <p:txBody>
          <a:bodyPr>
            <a:normAutofit fontScale="90000"/>
          </a:bodyPr>
          <a:lstStyle/>
          <a:p>
            <a:r>
              <a:rPr lang="en-US" dirty="0"/>
              <a:t>Brown Forsythe Test (Median)</a:t>
            </a:r>
          </a:p>
        </p:txBody>
      </p:sp>
      <p:sp>
        <p:nvSpPr>
          <p:cNvPr id="12" name="TextBox 11"/>
          <p:cNvSpPr txBox="1"/>
          <p:nvPr/>
        </p:nvSpPr>
        <p:spPr>
          <a:xfrm>
            <a:off x="9677400" y="511314"/>
            <a:ext cx="2689860" cy="707886"/>
          </a:xfrm>
          <a:prstGeom prst="rect">
            <a:avLst/>
          </a:prstGeom>
          <a:noFill/>
        </p:spPr>
        <p:txBody>
          <a:bodyPr wrap="square" rtlCol="0">
            <a:spAutoFit/>
          </a:bodyPr>
          <a:lstStyle/>
          <a:p>
            <a:r>
              <a:rPr lang="en-US" sz="2000" dirty="0"/>
              <a:t>H</a:t>
            </a:r>
            <a:r>
              <a:rPr lang="en-US" sz="2000" baseline="-25000" dirty="0"/>
              <a:t>0</a:t>
            </a:r>
            <a:r>
              <a:rPr lang="en-US" sz="2000" dirty="0"/>
              <a:t>: Equal Spread</a:t>
            </a:r>
            <a:endParaRPr lang="en-US" sz="2000" baseline="-25000" dirty="0"/>
          </a:p>
          <a:p>
            <a:r>
              <a:rPr lang="en-US" sz="2000" dirty="0"/>
              <a:t>H</a:t>
            </a:r>
            <a:r>
              <a:rPr lang="en-US" sz="2000" baseline="-25000" dirty="0"/>
              <a:t>a</a:t>
            </a:r>
            <a:r>
              <a:rPr lang="en-US" sz="2000" dirty="0"/>
              <a:t>: Different Spread</a:t>
            </a:r>
            <a:endParaRPr lang="en-US" sz="2000" baseline="-25000" dirty="0"/>
          </a:p>
        </p:txBody>
      </p:sp>
      <p:pic>
        <p:nvPicPr>
          <p:cNvPr id="10" name="Picture 9">
            <a:extLst>
              <a:ext uri="{FF2B5EF4-FFF2-40B4-BE49-F238E27FC236}">
                <a16:creationId xmlns:a16="http://schemas.microsoft.com/office/drawing/2014/main" id="{A01E5B0D-84CB-CA40-ACF1-FBE2B5453808}"/>
              </a:ext>
            </a:extLst>
          </p:cNvPr>
          <p:cNvPicPr>
            <a:picLocks noChangeAspect="1"/>
          </p:cNvPicPr>
          <p:nvPr/>
        </p:nvPicPr>
        <p:blipFill>
          <a:blip r:embed="rId2"/>
          <a:stretch>
            <a:fillRect/>
          </a:stretch>
        </p:blipFill>
        <p:spPr>
          <a:xfrm>
            <a:off x="7848600" y="4432300"/>
            <a:ext cx="4013200" cy="1206500"/>
          </a:xfrm>
          <a:prstGeom prst="rect">
            <a:avLst/>
          </a:prstGeom>
        </p:spPr>
      </p:pic>
      <p:sp>
        <p:nvSpPr>
          <p:cNvPr id="4" name="Rectangle 3">
            <a:extLst>
              <a:ext uri="{FF2B5EF4-FFF2-40B4-BE49-F238E27FC236}">
                <a16:creationId xmlns:a16="http://schemas.microsoft.com/office/drawing/2014/main" id="{646BC272-69E7-714A-96AF-FE8AC0EEA28C}"/>
              </a:ext>
            </a:extLst>
          </p:cNvPr>
          <p:cNvSpPr/>
          <p:nvPr/>
        </p:nvSpPr>
        <p:spPr>
          <a:xfrm>
            <a:off x="345440" y="1398687"/>
            <a:ext cx="2092960" cy="2970044"/>
          </a:xfrm>
          <a:prstGeom prst="rect">
            <a:avLst/>
          </a:prstGeom>
        </p:spPr>
        <p:txBody>
          <a:bodyPr wrap="square">
            <a:spAutoFit/>
          </a:bodyPr>
          <a:lstStyle/>
          <a:p>
            <a:r>
              <a:rPr lang="en-US" sz="1100" b="1" dirty="0">
                <a:solidFill>
                  <a:srgbClr val="000080"/>
                </a:solidFill>
                <a:latin typeface="Helvetica" pitchFamily="2" charset="0"/>
              </a:rPr>
              <a:t>data</a:t>
            </a:r>
            <a:r>
              <a:rPr lang="en-US" sz="1100" dirty="0">
                <a:latin typeface="Helvetica" pitchFamily="2" charset="0"/>
              </a:rPr>
              <a:t> exam;</a:t>
            </a:r>
          </a:p>
          <a:p>
            <a:r>
              <a:rPr lang="en-US" sz="1100" dirty="0">
                <a:solidFill>
                  <a:srgbClr val="0000FF"/>
                </a:solidFill>
                <a:latin typeface="Helvetica" pitchFamily="2" charset="0"/>
              </a:rPr>
              <a:t>input</a:t>
            </a:r>
            <a:r>
              <a:rPr lang="en-US" sz="1100" dirty="0">
                <a:latin typeface="Helvetica" pitchFamily="2" charset="0"/>
              </a:rPr>
              <a:t> score type $;</a:t>
            </a:r>
          </a:p>
          <a:p>
            <a:r>
              <a:rPr lang="en-US" sz="1100" dirty="0" err="1">
                <a:solidFill>
                  <a:srgbClr val="0000FF"/>
                </a:solidFill>
                <a:latin typeface="Helvetica" pitchFamily="2" charset="0"/>
              </a:rPr>
              <a:t>datalines</a:t>
            </a:r>
            <a:r>
              <a:rPr lang="en-US" sz="1100" dirty="0">
                <a:solidFill>
                  <a:srgbClr val="000000"/>
                </a:solidFill>
                <a:latin typeface="Helvetica" pitchFamily="2" charset="0"/>
              </a:rPr>
              <a:t>;</a:t>
            </a:r>
            <a:endParaRPr lang="en-US" sz="1100" dirty="0">
              <a:solidFill>
                <a:srgbClr val="0000FF"/>
              </a:solidFill>
              <a:latin typeface="Helvetica" pitchFamily="2" charset="0"/>
            </a:endParaRPr>
          </a:p>
          <a:p>
            <a:r>
              <a:rPr lang="en-US" sz="1100" dirty="0">
                <a:latin typeface="Helvetica" pitchFamily="2" charset="0"/>
              </a:rPr>
              <a:t>37 New</a:t>
            </a:r>
          </a:p>
          <a:p>
            <a:r>
              <a:rPr lang="en-US" sz="1100" dirty="0">
                <a:latin typeface="Helvetica" pitchFamily="2" charset="0"/>
              </a:rPr>
              <a:t>49 New</a:t>
            </a:r>
          </a:p>
          <a:p>
            <a:r>
              <a:rPr lang="en-US" sz="1100" dirty="0">
                <a:latin typeface="Helvetica" pitchFamily="2" charset="0"/>
              </a:rPr>
              <a:t>55 New</a:t>
            </a:r>
          </a:p>
          <a:p>
            <a:r>
              <a:rPr lang="en-US" sz="1100" dirty="0">
                <a:latin typeface="Helvetica" pitchFamily="2" charset="0"/>
              </a:rPr>
              <a:t>77 New</a:t>
            </a:r>
          </a:p>
          <a:p>
            <a:r>
              <a:rPr lang="en-US" sz="1100" dirty="0">
                <a:latin typeface="Helvetica" pitchFamily="2" charset="0"/>
              </a:rPr>
              <a:t>23 Traditional</a:t>
            </a:r>
          </a:p>
          <a:p>
            <a:r>
              <a:rPr lang="en-US" sz="1100" dirty="0">
                <a:latin typeface="Helvetica" pitchFamily="2" charset="0"/>
              </a:rPr>
              <a:t>31 Traditional</a:t>
            </a:r>
          </a:p>
          <a:p>
            <a:r>
              <a:rPr lang="en-US" sz="1100" dirty="0">
                <a:latin typeface="Helvetica" pitchFamily="2" charset="0"/>
              </a:rPr>
              <a:t>46 Traditional</a:t>
            </a:r>
          </a:p>
          <a:p>
            <a:r>
              <a:rPr lang="en-US" sz="1100" dirty="0">
                <a:latin typeface="Helvetica" pitchFamily="2" charset="0"/>
              </a:rPr>
              <a:t>;</a:t>
            </a:r>
          </a:p>
          <a:p>
            <a:endParaRPr lang="en-US" sz="1100" dirty="0">
              <a:latin typeface="Helvetica" pitchFamily="2" charset="0"/>
            </a:endParaRPr>
          </a:p>
          <a:p>
            <a:r>
              <a:rPr lang="en-US" sz="1100" b="1" dirty="0">
                <a:solidFill>
                  <a:srgbClr val="000080"/>
                </a:solidFill>
                <a:latin typeface="Helvetica" pitchFamily="2" charset="0"/>
              </a:rPr>
              <a:t>proc</a:t>
            </a:r>
            <a:r>
              <a:rPr lang="en-US" sz="1100" dirty="0">
                <a:latin typeface="Helvetica" pitchFamily="2" charset="0"/>
              </a:rPr>
              <a:t> </a:t>
            </a:r>
            <a:r>
              <a:rPr lang="en-US" sz="1100" b="1" dirty="0" err="1">
                <a:solidFill>
                  <a:srgbClr val="000080"/>
                </a:solidFill>
                <a:latin typeface="Helvetica" pitchFamily="2" charset="0"/>
              </a:rPr>
              <a:t>glm</a:t>
            </a:r>
            <a:r>
              <a:rPr lang="en-US" sz="1100" dirty="0">
                <a:latin typeface="Helvetica" pitchFamily="2" charset="0"/>
              </a:rPr>
              <a:t> </a:t>
            </a:r>
            <a:r>
              <a:rPr lang="en-US" sz="1100" dirty="0">
                <a:solidFill>
                  <a:srgbClr val="0000FF"/>
                </a:solidFill>
                <a:latin typeface="Helvetica" pitchFamily="2" charset="0"/>
              </a:rPr>
              <a:t>data</a:t>
            </a:r>
            <a:r>
              <a:rPr lang="en-US" sz="1100" dirty="0">
                <a:latin typeface="Helvetica" pitchFamily="2" charset="0"/>
              </a:rPr>
              <a:t> = exam;</a:t>
            </a:r>
          </a:p>
          <a:p>
            <a:r>
              <a:rPr lang="en-US" sz="1100" dirty="0">
                <a:solidFill>
                  <a:srgbClr val="0000FF"/>
                </a:solidFill>
                <a:latin typeface="Helvetica" pitchFamily="2" charset="0"/>
              </a:rPr>
              <a:t>class</a:t>
            </a:r>
            <a:r>
              <a:rPr lang="en-US" sz="1100" dirty="0">
                <a:latin typeface="Helvetica" pitchFamily="2" charset="0"/>
              </a:rPr>
              <a:t> type;</a:t>
            </a:r>
          </a:p>
          <a:p>
            <a:r>
              <a:rPr lang="en-US" sz="1100" dirty="0">
                <a:solidFill>
                  <a:srgbClr val="0000FF"/>
                </a:solidFill>
                <a:latin typeface="Helvetica" pitchFamily="2" charset="0"/>
              </a:rPr>
              <a:t>model</a:t>
            </a:r>
            <a:r>
              <a:rPr lang="en-US" sz="1100" dirty="0">
                <a:latin typeface="Helvetica" pitchFamily="2" charset="0"/>
              </a:rPr>
              <a:t> score = type;</a:t>
            </a:r>
          </a:p>
          <a:p>
            <a:r>
              <a:rPr lang="en-US" sz="1100" dirty="0">
                <a:solidFill>
                  <a:srgbClr val="0000FF"/>
                </a:solidFill>
                <a:latin typeface="Helvetica" pitchFamily="2" charset="0"/>
              </a:rPr>
              <a:t>means</a:t>
            </a:r>
            <a:r>
              <a:rPr lang="en-US" sz="1100" dirty="0">
                <a:latin typeface="Helvetica" pitchFamily="2" charset="0"/>
              </a:rPr>
              <a:t> type / </a:t>
            </a:r>
            <a:r>
              <a:rPr lang="en-US" sz="1100" dirty="0" err="1">
                <a:solidFill>
                  <a:srgbClr val="0000FF"/>
                </a:solidFill>
                <a:latin typeface="Helvetica" pitchFamily="2" charset="0"/>
              </a:rPr>
              <a:t>hovtest</a:t>
            </a:r>
            <a:r>
              <a:rPr lang="en-US" sz="1100" dirty="0">
                <a:latin typeface="Helvetica" pitchFamily="2" charset="0"/>
              </a:rPr>
              <a:t>=bf;</a:t>
            </a:r>
          </a:p>
          <a:p>
            <a:r>
              <a:rPr lang="en-US" sz="1100" b="1" dirty="0">
                <a:solidFill>
                  <a:srgbClr val="000080"/>
                </a:solidFill>
                <a:latin typeface="Helvetica" pitchFamily="2" charset="0"/>
              </a:rPr>
              <a:t>run</a:t>
            </a:r>
            <a:r>
              <a:rPr lang="en-US" sz="1100" dirty="0">
                <a:solidFill>
                  <a:srgbClr val="000000"/>
                </a:solidFill>
                <a:latin typeface="Helvetica" pitchFamily="2" charset="0"/>
              </a:rPr>
              <a:t>;</a:t>
            </a:r>
            <a:endParaRPr lang="en-US" sz="1100" dirty="0">
              <a:solidFill>
                <a:srgbClr val="000080"/>
              </a:solidFill>
              <a:effectLst/>
              <a:latin typeface="Helvetica" pitchFamily="2" charset="0"/>
            </a:endParaRPr>
          </a:p>
        </p:txBody>
      </p:sp>
      <p:pic>
        <p:nvPicPr>
          <p:cNvPr id="6" name="Picture 5">
            <a:extLst>
              <a:ext uri="{FF2B5EF4-FFF2-40B4-BE49-F238E27FC236}">
                <a16:creationId xmlns:a16="http://schemas.microsoft.com/office/drawing/2014/main" id="{14B1A7D9-0CFA-0543-93B5-F04FCFAF19D1}"/>
              </a:ext>
            </a:extLst>
          </p:cNvPr>
          <p:cNvPicPr>
            <a:picLocks noChangeAspect="1"/>
          </p:cNvPicPr>
          <p:nvPr/>
        </p:nvPicPr>
        <p:blipFill>
          <a:blip r:embed="rId3"/>
          <a:stretch>
            <a:fillRect/>
          </a:stretch>
        </p:blipFill>
        <p:spPr>
          <a:xfrm>
            <a:off x="381000" y="4583013"/>
            <a:ext cx="5232400" cy="1752600"/>
          </a:xfrm>
          <a:prstGeom prst="rect">
            <a:avLst/>
          </a:prstGeom>
        </p:spPr>
      </p:pic>
      <p:sp>
        <p:nvSpPr>
          <p:cNvPr id="16" name="Rectangle 15">
            <a:extLst>
              <a:ext uri="{FF2B5EF4-FFF2-40B4-BE49-F238E27FC236}">
                <a16:creationId xmlns:a16="http://schemas.microsoft.com/office/drawing/2014/main" id="{F9259B0A-7A5A-5146-923A-0D114F8BDECD}"/>
              </a:ext>
            </a:extLst>
          </p:cNvPr>
          <p:cNvSpPr/>
          <p:nvPr/>
        </p:nvSpPr>
        <p:spPr>
          <a:xfrm>
            <a:off x="9563100" y="1420922"/>
            <a:ext cx="2092960" cy="2800767"/>
          </a:xfrm>
          <a:prstGeom prst="rect">
            <a:avLst/>
          </a:prstGeom>
        </p:spPr>
        <p:txBody>
          <a:bodyPr wrap="square">
            <a:spAutoFit/>
          </a:bodyPr>
          <a:lstStyle/>
          <a:p>
            <a:r>
              <a:rPr lang="en-US" sz="1100" b="1" dirty="0">
                <a:solidFill>
                  <a:srgbClr val="000080"/>
                </a:solidFill>
                <a:latin typeface="Helvetica" pitchFamily="2" charset="0"/>
              </a:rPr>
              <a:t>data</a:t>
            </a:r>
            <a:r>
              <a:rPr lang="en-US" sz="1100" dirty="0">
                <a:latin typeface="Helvetica" pitchFamily="2" charset="0"/>
              </a:rPr>
              <a:t> </a:t>
            </a:r>
            <a:r>
              <a:rPr lang="en-US" sz="1100" dirty="0" err="1">
                <a:latin typeface="Helvetica" pitchFamily="2" charset="0"/>
              </a:rPr>
              <a:t>mediandiff</a:t>
            </a:r>
            <a:r>
              <a:rPr lang="en-US" sz="1100" dirty="0">
                <a:latin typeface="Helvetica" pitchFamily="2" charset="0"/>
              </a:rPr>
              <a:t>;</a:t>
            </a:r>
          </a:p>
          <a:p>
            <a:r>
              <a:rPr lang="en-US" sz="1100" dirty="0">
                <a:solidFill>
                  <a:srgbClr val="0000FF"/>
                </a:solidFill>
                <a:latin typeface="Helvetica" pitchFamily="2" charset="0"/>
              </a:rPr>
              <a:t>input</a:t>
            </a:r>
            <a:r>
              <a:rPr lang="en-US" sz="1100" dirty="0">
                <a:latin typeface="Helvetica" pitchFamily="2" charset="0"/>
              </a:rPr>
              <a:t> diff type$;</a:t>
            </a:r>
          </a:p>
          <a:p>
            <a:r>
              <a:rPr lang="en-US" sz="1100" dirty="0" err="1">
                <a:solidFill>
                  <a:srgbClr val="0000FF"/>
                </a:solidFill>
                <a:latin typeface="Helvetica" pitchFamily="2" charset="0"/>
              </a:rPr>
              <a:t>datalines</a:t>
            </a:r>
            <a:r>
              <a:rPr lang="en-US" sz="1100" dirty="0">
                <a:solidFill>
                  <a:srgbClr val="000000"/>
                </a:solidFill>
                <a:latin typeface="Helvetica" pitchFamily="2" charset="0"/>
              </a:rPr>
              <a:t>;</a:t>
            </a:r>
            <a:endParaRPr lang="en-US" sz="1100" dirty="0">
              <a:solidFill>
                <a:srgbClr val="0000FF"/>
              </a:solidFill>
              <a:latin typeface="Helvetica" pitchFamily="2" charset="0"/>
            </a:endParaRPr>
          </a:p>
          <a:p>
            <a:r>
              <a:rPr lang="en-US" sz="1100" dirty="0">
                <a:latin typeface="Helvetica" pitchFamily="2" charset="0"/>
              </a:rPr>
              <a:t>15 New</a:t>
            </a:r>
          </a:p>
          <a:p>
            <a:r>
              <a:rPr lang="en-US" sz="1100" dirty="0">
                <a:latin typeface="Helvetica" pitchFamily="2" charset="0"/>
              </a:rPr>
              <a:t>3 New</a:t>
            </a:r>
          </a:p>
          <a:p>
            <a:r>
              <a:rPr lang="en-US" sz="1100" dirty="0">
                <a:latin typeface="Helvetica" pitchFamily="2" charset="0"/>
              </a:rPr>
              <a:t>3 New</a:t>
            </a:r>
          </a:p>
          <a:p>
            <a:r>
              <a:rPr lang="en-US" sz="1100" dirty="0">
                <a:latin typeface="Helvetica" pitchFamily="2" charset="0"/>
              </a:rPr>
              <a:t>25 New</a:t>
            </a:r>
          </a:p>
          <a:p>
            <a:r>
              <a:rPr lang="en-US" sz="1100" dirty="0">
                <a:latin typeface="Helvetica" pitchFamily="2" charset="0"/>
              </a:rPr>
              <a:t>8 Traditional</a:t>
            </a:r>
          </a:p>
          <a:p>
            <a:r>
              <a:rPr lang="en-US" sz="1100" dirty="0">
                <a:latin typeface="Helvetica" pitchFamily="2" charset="0"/>
              </a:rPr>
              <a:t>0 Traditional</a:t>
            </a:r>
          </a:p>
          <a:p>
            <a:r>
              <a:rPr lang="en-US" sz="1100" dirty="0">
                <a:latin typeface="Helvetica" pitchFamily="2" charset="0"/>
              </a:rPr>
              <a:t>15 Traditional</a:t>
            </a:r>
          </a:p>
          <a:p>
            <a:r>
              <a:rPr lang="en-US" sz="1100" dirty="0">
                <a:latin typeface="Helvetica" pitchFamily="2" charset="0"/>
              </a:rPr>
              <a:t>;</a:t>
            </a:r>
          </a:p>
          <a:p>
            <a:endParaRPr lang="en-US" sz="1100" dirty="0">
              <a:latin typeface="Helvetica" pitchFamily="2" charset="0"/>
            </a:endParaRPr>
          </a:p>
          <a:p>
            <a:r>
              <a:rPr lang="en-US" sz="1100" b="1" dirty="0">
                <a:solidFill>
                  <a:srgbClr val="000080"/>
                </a:solidFill>
                <a:latin typeface="Helvetica" pitchFamily="2" charset="0"/>
              </a:rPr>
              <a:t>proc</a:t>
            </a:r>
            <a:r>
              <a:rPr lang="en-US" sz="1100" dirty="0">
                <a:latin typeface="Helvetica" pitchFamily="2" charset="0"/>
              </a:rPr>
              <a:t> </a:t>
            </a:r>
            <a:r>
              <a:rPr lang="en-US" sz="1100" b="1" dirty="0" err="1">
                <a:solidFill>
                  <a:srgbClr val="000080"/>
                </a:solidFill>
                <a:latin typeface="Helvetica" pitchFamily="2" charset="0"/>
              </a:rPr>
              <a:t>ttest</a:t>
            </a:r>
            <a:r>
              <a:rPr lang="en-US" sz="1100" dirty="0">
                <a:latin typeface="Helvetica" pitchFamily="2" charset="0"/>
              </a:rPr>
              <a:t> </a:t>
            </a:r>
            <a:r>
              <a:rPr lang="en-US" sz="1100" dirty="0">
                <a:solidFill>
                  <a:srgbClr val="0000FF"/>
                </a:solidFill>
                <a:latin typeface="Helvetica" pitchFamily="2" charset="0"/>
              </a:rPr>
              <a:t>data</a:t>
            </a:r>
            <a:r>
              <a:rPr lang="en-US" sz="1100" dirty="0">
                <a:latin typeface="Helvetica" pitchFamily="2" charset="0"/>
              </a:rPr>
              <a:t> = </a:t>
            </a:r>
            <a:r>
              <a:rPr lang="en-US" sz="1100" dirty="0" err="1">
                <a:latin typeface="Helvetica" pitchFamily="2" charset="0"/>
              </a:rPr>
              <a:t>mediandiff</a:t>
            </a:r>
            <a:r>
              <a:rPr lang="en-US" sz="1100" dirty="0">
                <a:latin typeface="Helvetica" pitchFamily="2" charset="0"/>
              </a:rPr>
              <a:t>;</a:t>
            </a:r>
          </a:p>
          <a:p>
            <a:r>
              <a:rPr lang="en-US" sz="1100" dirty="0">
                <a:solidFill>
                  <a:srgbClr val="0000FF"/>
                </a:solidFill>
                <a:latin typeface="Helvetica" pitchFamily="2" charset="0"/>
              </a:rPr>
              <a:t>class</a:t>
            </a:r>
            <a:r>
              <a:rPr lang="en-US" sz="1100" dirty="0">
                <a:latin typeface="Helvetica" pitchFamily="2" charset="0"/>
              </a:rPr>
              <a:t> type;</a:t>
            </a:r>
          </a:p>
          <a:p>
            <a:r>
              <a:rPr lang="en-US" sz="1100" dirty="0">
                <a:solidFill>
                  <a:srgbClr val="0000FF"/>
                </a:solidFill>
                <a:latin typeface="Helvetica" pitchFamily="2" charset="0"/>
              </a:rPr>
              <a:t>var</a:t>
            </a:r>
            <a:r>
              <a:rPr lang="en-US" sz="1100" dirty="0">
                <a:latin typeface="Helvetica" pitchFamily="2" charset="0"/>
              </a:rPr>
              <a:t> diff;</a:t>
            </a:r>
          </a:p>
          <a:p>
            <a:r>
              <a:rPr lang="en-US" sz="1100" b="1" dirty="0">
                <a:solidFill>
                  <a:srgbClr val="000080"/>
                </a:solidFill>
                <a:latin typeface="Helvetica" pitchFamily="2" charset="0"/>
              </a:rPr>
              <a:t>run</a:t>
            </a:r>
            <a:r>
              <a:rPr lang="en-US" sz="1100" dirty="0">
                <a:solidFill>
                  <a:srgbClr val="000000"/>
                </a:solidFill>
                <a:latin typeface="Helvetica" pitchFamily="2" charset="0"/>
              </a:rPr>
              <a:t>;</a:t>
            </a:r>
            <a:endParaRPr lang="en-US" sz="1100" dirty="0">
              <a:solidFill>
                <a:srgbClr val="000080"/>
              </a:solidFill>
              <a:effectLst/>
              <a:latin typeface="Helvetica" pitchFamily="2" charset="0"/>
            </a:endParaRPr>
          </a:p>
        </p:txBody>
      </p:sp>
      <p:pic>
        <p:nvPicPr>
          <p:cNvPr id="19" name="Picture 18">
            <a:extLst>
              <a:ext uri="{FF2B5EF4-FFF2-40B4-BE49-F238E27FC236}">
                <a16:creationId xmlns:a16="http://schemas.microsoft.com/office/drawing/2014/main" id="{C4BB5149-9BE7-C34A-9A3F-D07B14FCB7E4}"/>
              </a:ext>
            </a:extLst>
          </p:cNvPr>
          <p:cNvPicPr>
            <a:picLocks noChangeAspect="1"/>
          </p:cNvPicPr>
          <p:nvPr/>
        </p:nvPicPr>
        <p:blipFill>
          <a:blip r:embed="rId4"/>
          <a:stretch>
            <a:fillRect/>
          </a:stretch>
        </p:blipFill>
        <p:spPr>
          <a:xfrm>
            <a:off x="3191437" y="2897478"/>
            <a:ext cx="4652083" cy="1374479"/>
          </a:xfrm>
          <a:prstGeom prst="rect">
            <a:avLst/>
          </a:prstGeom>
        </p:spPr>
      </p:pic>
      <p:sp>
        <p:nvSpPr>
          <p:cNvPr id="18" name="Rectangle 17">
            <a:extLst>
              <a:ext uri="{FF2B5EF4-FFF2-40B4-BE49-F238E27FC236}">
                <a16:creationId xmlns:a16="http://schemas.microsoft.com/office/drawing/2014/main" id="{BB7B2761-D82F-9347-AD3A-9C54FE847B13}"/>
              </a:ext>
            </a:extLst>
          </p:cNvPr>
          <p:cNvSpPr/>
          <p:nvPr/>
        </p:nvSpPr>
        <p:spPr>
          <a:xfrm>
            <a:off x="4912360" y="5562600"/>
            <a:ext cx="650240" cy="370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25135C-30C0-6340-B457-2473C521DE39}"/>
              </a:ext>
            </a:extLst>
          </p:cNvPr>
          <p:cNvSpPr/>
          <p:nvPr/>
        </p:nvSpPr>
        <p:spPr>
          <a:xfrm>
            <a:off x="11112500" y="4850130"/>
            <a:ext cx="650240" cy="370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68C5447-D871-A648-9F9C-251019007BFC}"/>
              </a:ext>
            </a:extLst>
          </p:cNvPr>
          <p:cNvSpPr/>
          <p:nvPr/>
        </p:nvSpPr>
        <p:spPr>
          <a:xfrm>
            <a:off x="762000" y="4934803"/>
            <a:ext cx="4384040" cy="2467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4952C73B-5EA4-C941-81AE-6BE3845BAE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1634907"/>
            <a:ext cx="7264400" cy="952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23">
            <a:extLst>
              <a:ext uri="{FF2B5EF4-FFF2-40B4-BE49-F238E27FC236}">
                <a16:creationId xmlns:a16="http://schemas.microsoft.com/office/drawing/2014/main" id="{A8D1212E-52C3-F944-B7D5-14DF61CC156D}"/>
              </a:ext>
            </a:extLst>
          </p:cNvPr>
          <p:cNvSpPr txBox="1"/>
          <p:nvPr/>
        </p:nvSpPr>
        <p:spPr>
          <a:xfrm>
            <a:off x="6135370" y="5712460"/>
            <a:ext cx="5706110" cy="923330"/>
          </a:xfrm>
          <a:prstGeom prst="rect">
            <a:avLst/>
          </a:prstGeom>
          <a:noFill/>
        </p:spPr>
        <p:txBody>
          <a:bodyPr wrap="square" rtlCol="0">
            <a:spAutoFit/>
          </a:bodyPr>
          <a:lstStyle/>
          <a:p>
            <a:r>
              <a:rPr lang="en-US" dirty="0"/>
              <a:t>There is not enough evidence to suggest the spread is different in the exam scores of those who took the new training versus the traditional training. </a:t>
            </a:r>
          </a:p>
        </p:txBody>
      </p:sp>
    </p:spTree>
    <p:extLst>
      <p:ext uri="{BB962C8B-B14F-4D97-AF65-F5344CB8AC3E}">
        <p14:creationId xmlns:p14="http://schemas.microsoft.com/office/powerpoint/2010/main" val="326580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7ED67A-E6E5-2A46-9DF3-F5175F1A790D}"/>
              </a:ext>
            </a:extLst>
          </p:cNvPr>
          <p:cNvPicPr>
            <a:picLocks noChangeAspect="1"/>
          </p:cNvPicPr>
          <p:nvPr/>
        </p:nvPicPr>
        <p:blipFill>
          <a:blip r:embed="rId2"/>
          <a:stretch>
            <a:fillRect/>
          </a:stretch>
        </p:blipFill>
        <p:spPr>
          <a:xfrm>
            <a:off x="7607300" y="4406900"/>
            <a:ext cx="4279900" cy="1231900"/>
          </a:xfrm>
          <a:prstGeom prst="rect">
            <a:avLst/>
          </a:prstGeom>
        </p:spPr>
      </p:pic>
      <p:pic>
        <p:nvPicPr>
          <p:cNvPr id="5" name="Picture 4">
            <a:extLst>
              <a:ext uri="{FF2B5EF4-FFF2-40B4-BE49-F238E27FC236}">
                <a16:creationId xmlns:a16="http://schemas.microsoft.com/office/drawing/2014/main" id="{5272B2B5-63EA-5543-8E04-7AD3C61112D2}"/>
              </a:ext>
            </a:extLst>
          </p:cNvPr>
          <p:cNvPicPr>
            <a:picLocks noChangeAspect="1"/>
          </p:cNvPicPr>
          <p:nvPr/>
        </p:nvPicPr>
        <p:blipFill>
          <a:blip r:embed="rId3"/>
          <a:stretch>
            <a:fillRect/>
          </a:stretch>
        </p:blipFill>
        <p:spPr>
          <a:xfrm>
            <a:off x="350520" y="4575581"/>
            <a:ext cx="5283200" cy="1803400"/>
          </a:xfrm>
          <a:prstGeom prst="rect">
            <a:avLst/>
          </a:prstGeom>
        </p:spPr>
      </p:pic>
      <p:sp>
        <p:nvSpPr>
          <p:cNvPr id="2" name="Title 1"/>
          <p:cNvSpPr>
            <a:spLocks noGrp="1"/>
          </p:cNvSpPr>
          <p:nvPr>
            <p:ph type="title"/>
          </p:nvPr>
        </p:nvSpPr>
        <p:spPr>
          <a:xfrm>
            <a:off x="1981200" y="274638"/>
            <a:ext cx="8229600" cy="715962"/>
          </a:xfrm>
        </p:spPr>
        <p:txBody>
          <a:bodyPr>
            <a:normAutofit fontScale="90000"/>
          </a:bodyPr>
          <a:lstStyle/>
          <a:p>
            <a:r>
              <a:rPr lang="en-US" dirty="0"/>
              <a:t>Levene’s Test (Mean)</a:t>
            </a:r>
          </a:p>
        </p:txBody>
      </p:sp>
      <p:sp>
        <p:nvSpPr>
          <p:cNvPr id="4" name="Rectangle 3">
            <a:extLst>
              <a:ext uri="{FF2B5EF4-FFF2-40B4-BE49-F238E27FC236}">
                <a16:creationId xmlns:a16="http://schemas.microsoft.com/office/drawing/2014/main" id="{646BC272-69E7-714A-96AF-FE8AC0EEA28C}"/>
              </a:ext>
            </a:extLst>
          </p:cNvPr>
          <p:cNvSpPr/>
          <p:nvPr/>
        </p:nvSpPr>
        <p:spPr>
          <a:xfrm>
            <a:off x="345440" y="1398687"/>
            <a:ext cx="1927860" cy="3139321"/>
          </a:xfrm>
          <a:prstGeom prst="rect">
            <a:avLst/>
          </a:prstGeom>
        </p:spPr>
        <p:txBody>
          <a:bodyPr wrap="square">
            <a:spAutoFit/>
          </a:bodyPr>
          <a:lstStyle/>
          <a:p>
            <a:r>
              <a:rPr lang="en-US" sz="1100" b="1" dirty="0">
                <a:solidFill>
                  <a:srgbClr val="000080"/>
                </a:solidFill>
                <a:latin typeface="Helvetica" pitchFamily="2" charset="0"/>
              </a:rPr>
              <a:t>data</a:t>
            </a:r>
            <a:r>
              <a:rPr lang="en-US" sz="1100" dirty="0">
                <a:latin typeface="Helvetica" pitchFamily="2" charset="0"/>
              </a:rPr>
              <a:t> exam;</a:t>
            </a:r>
          </a:p>
          <a:p>
            <a:r>
              <a:rPr lang="en-US" sz="1100" dirty="0">
                <a:solidFill>
                  <a:srgbClr val="0000FF"/>
                </a:solidFill>
                <a:latin typeface="Helvetica" pitchFamily="2" charset="0"/>
              </a:rPr>
              <a:t>input</a:t>
            </a:r>
            <a:r>
              <a:rPr lang="en-US" sz="1100" dirty="0">
                <a:latin typeface="Helvetica" pitchFamily="2" charset="0"/>
              </a:rPr>
              <a:t> score type $;</a:t>
            </a:r>
          </a:p>
          <a:p>
            <a:r>
              <a:rPr lang="en-US" sz="1100" dirty="0" err="1">
                <a:solidFill>
                  <a:srgbClr val="0000FF"/>
                </a:solidFill>
                <a:latin typeface="Helvetica" pitchFamily="2" charset="0"/>
              </a:rPr>
              <a:t>datalines</a:t>
            </a:r>
            <a:r>
              <a:rPr lang="en-US" sz="1100" dirty="0">
                <a:solidFill>
                  <a:srgbClr val="000000"/>
                </a:solidFill>
                <a:latin typeface="Helvetica" pitchFamily="2" charset="0"/>
              </a:rPr>
              <a:t>;</a:t>
            </a:r>
            <a:endParaRPr lang="en-US" sz="1100" dirty="0">
              <a:solidFill>
                <a:srgbClr val="0000FF"/>
              </a:solidFill>
              <a:latin typeface="Helvetica" pitchFamily="2" charset="0"/>
            </a:endParaRPr>
          </a:p>
          <a:p>
            <a:r>
              <a:rPr lang="en-US" sz="1100" dirty="0">
                <a:latin typeface="Helvetica" pitchFamily="2" charset="0"/>
              </a:rPr>
              <a:t>37 New</a:t>
            </a:r>
          </a:p>
          <a:p>
            <a:r>
              <a:rPr lang="en-US" sz="1100" dirty="0">
                <a:latin typeface="Helvetica" pitchFamily="2" charset="0"/>
              </a:rPr>
              <a:t>49 New</a:t>
            </a:r>
          </a:p>
          <a:p>
            <a:r>
              <a:rPr lang="en-US" sz="1100" dirty="0">
                <a:latin typeface="Helvetica" pitchFamily="2" charset="0"/>
              </a:rPr>
              <a:t>55 New</a:t>
            </a:r>
          </a:p>
          <a:p>
            <a:r>
              <a:rPr lang="en-US" sz="1100" dirty="0">
                <a:latin typeface="Helvetica" pitchFamily="2" charset="0"/>
              </a:rPr>
              <a:t>77 New</a:t>
            </a:r>
          </a:p>
          <a:p>
            <a:r>
              <a:rPr lang="en-US" sz="1100" dirty="0">
                <a:latin typeface="Helvetica" pitchFamily="2" charset="0"/>
              </a:rPr>
              <a:t>23 Traditional</a:t>
            </a:r>
          </a:p>
          <a:p>
            <a:r>
              <a:rPr lang="en-US" sz="1100" dirty="0">
                <a:latin typeface="Helvetica" pitchFamily="2" charset="0"/>
              </a:rPr>
              <a:t>31 Traditional</a:t>
            </a:r>
          </a:p>
          <a:p>
            <a:r>
              <a:rPr lang="en-US" sz="1100" dirty="0">
                <a:latin typeface="Helvetica" pitchFamily="2" charset="0"/>
              </a:rPr>
              <a:t>46 Traditional</a:t>
            </a:r>
          </a:p>
          <a:p>
            <a:r>
              <a:rPr lang="en-US" sz="1100" dirty="0">
                <a:latin typeface="Helvetica" pitchFamily="2" charset="0"/>
              </a:rPr>
              <a:t>;</a:t>
            </a:r>
          </a:p>
          <a:p>
            <a:endParaRPr lang="en-US" sz="1100" dirty="0">
              <a:latin typeface="Helvetica" pitchFamily="2" charset="0"/>
            </a:endParaRPr>
          </a:p>
          <a:p>
            <a:r>
              <a:rPr lang="en-US" sz="1100" b="1" dirty="0">
                <a:solidFill>
                  <a:srgbClr val="000080"/>
                </a:solidFill>
                <a:latin typeface="Helvetica" pitchFamily="2" charset="0"/>
              </a:rPr>
              <a:t>proc</a:t>
            </a:r>
            <a:r>
              <a:rPr lang="en-US" sz="1100" dirty="0">
                <a:latin typeface="Helvetica" pitchFamily="2" charset="0"/>
              </a:rPr>
              <a:t> </a:t>
            </a:r>
            <a:r>
              <a:rPr lang="en-US" sz="1100" b="1" dirty="0" err="1">
                <a:solidFill>
                  <a:srgbClr val="000080"/>
                </a:solidFill>
                <a:latin typeface="Helvetica" pitchFamily="2" charset="0"/>
              </a:rPr>
              <a:t>glm</a:t>
            </a:r>
            <a:r>
              <a:rPr lang="en-US" sz="1100" dirty="0">
                <a:latin typeface="Helvetica" pitchFamily="2" charset="0"/>
              </a:rPr>
              <a:t> </a:t>
            </a:r>
            <a:r>
              <a:rPr lang="en-US" sz="1100" dirty="0">
                <a:solidFill>
                  <a:srgbClr val="0000FF"/>
                </a:solidFill>
                <a:latin typeface="Helvetica" pitchFamily="2" charset="0"/>
              </a:rPr>
              <a:t>data</a:t>
            </a:r>
            <a:r>
              <a:rPr lang="en-US" sz="1100" dirty="0">
                <a:latin typeface="Helvetica" pitchFamily="2" charset="0"/>
              </a:rPr>
              <a:t> = exam;</a:t>
            </a:r>
          </a:p>
          <a:p>
            <a:r>
              <a:rPr lang="en-US" sz="1100" dirty="0">
                <a:solidFill>
                  <a:srgbClr val="0000FF"/>
                </a:solidFill>
                <a:latin typeface="Helvetica" pitchFamily="2" charset="0"/>
              </a:rPr>
              <a:t>class</a:t>
            </a:r>
            <a:r>
              <a:rPr lang="en-US" sz="1100" dirty="0">
                <a:latin typeface="Helvetica" pitchFamily="2" charset="0"/>
              </a:rPr>
              <a:t> type;</a:t>
            </a:r>
          </a:p>
          <a:p>
            <a:r>
              <a:rPr lang="en-US" sz="1100" dirty="0">
                <a:solidFill>
                  <a:srgbClr val="0000FF"/>
                </a:solidFill>
                <a:latin typeface="Helvetica" pitchFamily="2" charset="0"/>
              </a:rPr>
              <a:t>model</a:t>
            </a:r>
            <a:r>
              <a:rPr lang="en-US" sz="1100" dirty="0">
                <a:latin typeface="Helvetica" pitchFamily="2" charset="0"/>
              </a:rPr>
              <a:t> score = type;</a:t>
            </a:r>
          </a:p>
          <a:p>
            <a:r>
              <a:rPr lang="en-US" sz="1100" dirty="0">
                <a:solidFill>
                  <a:srgbClr val="0000FF"/>
                </a:solidFill>
                <a:latin typeface="Helvetica" pitchFamily="2" charset="0"/>
              </a:rPr>
              <a:t>means</a:t>
            </a:r>
            <a:r>
              <a:rPr lang="en-US" sz="1100" dirty="0">
                <a:latin typeface="Helvetica" pitchFamily="2" charset="0"/>
              </a:rPr>
              <a:t> type / </a:t>
            </a:r>
            <a:r>
              <a:rPr lang="en-US" sz="1100" dirty="0" err="1">
                <a:solidFill>
                  <a:srgbClr val="0000FF"/>
                </a:solidFill>
                <a:latin typeface="Helvetica" pitchFamily="2" charset="0"/>
              </a:rPr>
              <a:t>hovtest</a:t>
            </a:r>
            <a:r>
              <a:rPr lang="en-US" sz="1100" dirty="0">
                <a:latin typeface="Helvetica" pitchFamily="2" charset="0"/>
              </a:rPr>
              <a:t>=</a:t>
            </a:r>
            <a:r>
              <a:rPr lang="en-US" sz="1100" dirty="0" err="1">
                <a:latin typeface="Helvetica" pitchFamily="2" charset="0"/>
              </a:rPr>
              <a:t>levene</a:t>
            </a:r>
            <a:r>
              <a:rPr lang="en-US" sz="1100" dirty="0">
                <a:latin typeface="Helvetica" pitchFamily="2" charset="0"/>
              </a:rPr>
              <a:t>(</a:t>
            </a:r>
            <a:r>
              <a:rPr lang="en-US" sz="1100" dirty="0">
                <a:solidFill>
                  <a:schemeClr val="accent1">
                    <a:lumMod val="75000"/>
                  </a:schemeClr>
                </a:solidFill>
                <a:latin typeface="Helvetica" pitchFamily="2" charset="0"/>
              </a:rPr>
              <a:t>type </a:t>
            </a:r>
            <a:r>
              <a:rPr lang="en-US" sz="1100" dirty="0">
                <a:latin typeface="Helvetica" pitchFamily="2" charset="0"/>
              </a:rPr>
              <a:t>= abs);</a:t>
            </a:r>
          </a:p>
          <a:p>
            <a:r>
              <a:rPr lang="en-US" sz="1100" b="1" dirty="0">
                <a:solidFill>
                  <a:srgbClr val="000080"/>
                </a:solidFill>
                <a:latin typeface="Helvetica" pitchFamily="2" charset="0"/>
              </a:rPr>
              <a:t>run</a:t>
            </a:r>
            <a:r>
              <a:rPr lang="en-US" sz="1100" dirty="0">
                <a:solidFill>
                  <a:srgbClr val="000000"/>
                </a:solidFill>
                <a:latin typeface="Helvetica" pitchFamily="2" charset="0"/>
              </a:rPr>
              <a:t>;</a:t>
            </a:r>
            <a:endParaRPr lang="en-US" sz="1100" dirty="0">
              <a:solidFill>
                <a:srgbClr val="000080"/>
              </a:solidFill>
              <a:effectLst/>
              <a:latin typeface="Helvetica" pitchFamily="2" charset="0"/>
            </a:endParaRPr>
          </a:p>
        </p:txBody>
      </p:sp>
      <p:sp>
        <p:nvSpPr>
          <p:cNvPr id="16" name="Rectangle 15">
            <a:extLst>
              <a:ext uri="{FF2B5EF4-FFF2-40B4-BE49-F238E27FC236}">
                <a16:creationId xmlns:a16="http://schemas.microsoft.com/office/drawing/2014/main" id="{F9259B0A-7A5A-5146-923A-0D114F8BDECD}"/>
              </a:ext>
            </a:extLst>
          </p:cNvPr>
          <p:cNvSpPr/>
          <p:nvPr/>
        </p:nvSpPr>
        <p:spPr>
          <a:xfrm>
            <a:off x="9563100" y="1420922"/>
            <a:ext cx="2092960" cy="2800767"/>
          </a:xfrm>
          <a:prstGeom prst="rect">
            <a:avLst/>
          </a:prstGeom>
        </p:spPr>
        <p:txBody>
          <a:bodyPr wrap="square">
            <a:spAutoFit/>
          </a:bodyPr>
          <a:lstStyle/>
          <a:p>
            <a:r>
              <a:rPr lang="en-US" sz="1100" b="1" dirty="0">
                <a:solidFill>
                  <a:srgbClr val="000080"/>
                </a:solidFill>
                <a:latin typeface="Helvetica" pitchFamily="2" charset="0"/>
              </a:rPr>
              <a:t>data</a:t>
            </a:r>
            <a:r>
              <a:rPr lang="en-US" sz="1100" dirty="0">
                <a:latin typeface="Helvetica" pitchFamily="2" charset="0"/>
              </a:rPr>
              <a:t> </a:t>
            </a:r>
            <a:r>
              <a:rPr lang="en-US" sz="1100" dirty="0" err="1">
                <a:latin typeface="Helvetica" pitchFamily="2" charset="0"/>
              </a:rPr>
              <a:t>meandiff</a:t>
            </a:r>
            <a:r>
              <a:rPr lang="en-US" sz="1100" dirty="0">
                <a:latin typeface="Helvetica" pitchFamily="2" charset="0"/>
              </a:rPr>
              <a:t>;</a:t>
            </a:r>
          </a:p>
          <a:p>
            <a:r>
              <a:rPr lang="en-US" sz="1100" dirty="0">
                <a:solidFill>
                  <a:srgbClr val="0000FF"/>
                </a:solidFill>
                <a:latin typeface="Helvetica" pitchFamily="2" charset="0"/>
              </a:rPr>
              <a:t>input</a:t>
            </a:r>
            <a:r>
              <a:rPr lang="en-US" sz="1100" dirty="0">
                <a:latin typeface="Helvetica" pitchFamily="2" charset="0"/>
              </a:rPr>
              <a:t> diff type$;</a:t>
            </a:r>
          </a:p>
          <a:p>
            <a:r>
              <a:rPr lang="en-US" sz="1100" dirty="0" err="1">
                <a:solidFill>
                  <a:srgbClr val="0000FF"/>
                </a:solidFill>
                <a:latin typeface="Helvetica" pitchFamily="2" charset="0"/>
              </a:rPr>
              <a:t>datalines</a:t>
            </a:r>
            <a:r>
              <a:rPr lang="en-US" sz="1100" dirty="0">
                <a:solidFill>
                  <a:srgbClr val="000000"/>
                </a:solidFill>
                <a:latin typeface="Helvetica" pitchFamily="2" charset="0"/>
              </a:rPr>
              <a:t>;</a:t>
            </a:r>
            <a:endParaRPr lang="en-US" sz="1100" dirty="0">
              <a:solidFill>
                <a:srgbClr val="0000FF"/>
              </a:solidFill>
              <a:latin typeface="Helvetica" pitchFamily="2" charset="0"/>
            </a:endParaRPr>
          </a:p>
          <a:p>
            <a:r>
              <a:rPr lang="en-US" sz="1100" dirty="0">
                <a:latin typeface="Helvetica" pitchFamily="2" charset="0"/>
              </a:rPr>
              <a:t>17.5 New</a:t>
            </a:r>
          </a:p>
          <a:p>
            <a:r>
              <a:rPr lang="en-US" sz="1100" dirty="0">
                <a:latin typeface="Helvetica" pitchFamily="2" charset="0"/>
              </a:rPr>
              <a:t>5.5 New</a:t>
            </a:r>
          </a:p>
          <a:p>
            <a:r>
              <a:rPr lang="en-US" sz="1100" dirty="0">
                <a:latin typeface="Helvetica" pitchFamily="2" charset="0"/>
              </a:rPr>
              <a:t>0.5 New</a:t>
            </a:r>
          </a:p>
          <a:p>
            <a:r>
              <a:rPr lang="en-US" sz="1100" dirty="0">
                <a:latin typeface="Helvetica" pitchFamily="2" charset="0"/>
              </a:rPr>
              <a:t>22.5 New</a:t>
            </a:r>
          </a:p>
          <a:p>
            <a:r>
              <a:rPr lang="en-US" sz="1100" dirty="0">
                <a:latin typeface="Helvetica" pitchFamily="2" charset="0"/>
              </a:rPr>
              <a:t>10.3333 Traditional</a:t>
            </a:r>
          </a:p>
          <a:p>
            <a:r>
              <a:rPr lang="en-US" sz="1100" dirty="0">
                <a:latin typeface="Helvetica" pitchFamily="2" charset="0"/>
              </a:rPr>
              <a:t>2.3333 Traditional</a:t>
            </a:r>
          </a:p>
          <a:p>
            <a:r>
              <a:rPr lang="en-US" sz="1100" dirty="0">
                <a:latin typeface="Helvetica" pitchFamily="2" charset="0"/>
              </a:rPr>
              <a:t>12.6666 Traditional</a:t>
            </a:r>
          </a:p>
          <a:p>
            <a:r>
              <a:rPr lang="en-US" sz="1100" dirty="0">
                <a:latin typeface="Helvetica" pitchFamily="2" charset="0"/>
              </a:rPr>
              <a:t>;</a:t>
            </a:r>
          </a:p>
          <a:p>
            <a:endParaRPr lang="en-US" sz="1100" dirty="0">
              <a:latin typeface="Helvetica" pitchFamily="2" charset="0"/>
            </a:endParaRPr>
          </a:p>
          <a:p>
            <a:r>
              <a:rPr lang="en-US" sz="1100" b="1" dirty="0">
                <a:solidFill>
                  <a:srgbClr val="000080"/>
                </a:solidFill>
                <a:latin typeface="Helvetica" pitchFamily="2" charset="0"/>
              </a:rPr>
              <a:t>proc</a:t>
            </a:r>
            <a:r>
              <a:rPr lang="en-US" sz="1100" dirty="0">
                <a:latin typeface="Helvetica" pitchFamily="2" charset="0"/>
              </a:rPr>
              <a:t> </a:t>
            </a:r>
            <a:r>
              <a:rPr lang="en-US" sz="1100" b="1" dirty="0" err="1">
                <a:solidFill>
                  <a:srgbClr val="000080"/>
                </a:solidFill>
                <a:latin typeface="Helvetica" pitchFamily="2" charset="0"/>
              </a:rPr>
              <a:t>ttest</a:t>
            </a:r>
            <a:r>
              <a:rPr lang="en-US" sz="1100" dirty="0">
                <a:latin typeface="Helvetica" pitchFamily="2" charset="0"/>
              </a:rPr>
              <a:t> </a:t>
            </a:r>
            <a:r>
              <a:rPr lang="en-US" sz="1100" dirty="0">
                <a:solidFill>
                  <a:srgbClr val="0000FF"/>
                </a:solidFill>
                <a:latin typeface="Helvetica" pitchFamily="2" charset="0"/>
              </a:rPr>
              <a:t>data</a:t>
            </a:r>
            <a:r>
              <a:rPr lang="en-US" sz="1100" dirty="0">
                <a:latin typeface="Helvetica" pitchFamily="2" charset="0"/>
              </a:rPr>
              <a:t> = </a:t>
            </a:r>
            <a:r>
              <a:rPr lang="en-US" sz="1100" dirty="0" err="1">
                <a:latin typeface="Helvetica" pitchFamily="2" charset="0"/>
              </a:rPr>
              <a:t>meandiff</a:t>
            </a:r>
            <a:r>
              <a:rPr lang="en-US" sz="1100" dirty="0">
                <a:latin typeface="Helvetica" pitchFamily="2" charset="0"/>
              </a:rPr>
              <a:t>;</a:t>
            </a:r>
          </a:p>
          <a:p>
            <a:r>
              <a:rPr lang="en-US" sz="1100" dirty="0">
                <a:solidFill>
                  <a:srgbClr val="0000FF"/>
                </a:solidFill>
                <a:latin typeface="Helvetica" pitchFamily="2" charset="0"/>
              </a:rPr>
              <a:t>class</a:t>
            </a:r>
            <a:r>
              <a:rPr lang="en-US" sz="1100" dirty="0">
                <a:latin typeface="Helvetica" pitchFamily="2" charset="0"/>
              </a:rPr>
              <a:t> type;</a:t>
            </a:r>
          </a:p>
          <a:p>
            <a:r>
              <a:rPr lang="en-US" sz="1100" dirty="0">
                <a:solidFill>
                  <a:srgbClr val="0000FF"/>
                </a:solidFill>
                <a:latin typeface="Helvetica" pitchFamily="2" charset="0"/>
              </a:rPr>
              <a:t>var</a:t>
            </a:r>
            <a:r>
              <a:rPr lang="en-US" sz="1100" dirty="0">
                <a:latin typeface="Helvetica" pitchFamily="2" charset="0"/>
              </a:rPr>
              <a:t> diff;</a:t>
            </a:r>
          </a:p>
          <a:p>
            <a:r>
              <a:rPr lang="en-US" sz="1100" b="1" dirty="0">
                <a:solidFill>
                  <a:srgbClr val="000080"/>
                </a:solidFill>
                <a:latin typeface="Helvetica" pitchFamily="2" charset="0"/>
              </a:rPr>
              <a:t>run</a:t>
            </a:r>
            <a:r>
              <a:rPr lang="en-US" sz="1100" dirty="0">
                <a:solidFill>
                  <a:srgbClr val="000000"/>
                </a:solidFill>
                <a:latin typeface="Helvetica" pitchFamily="2" charset="0"/>
              </a:rPr>
              <a:t>;</a:t>
            </a:r>
            <a:endParaRPr lang="en-US" sz="1100" dirty="0">
              <a:solidFill>
                <a:srgbClr val="000080"/>
              </a:solidFill>
              <a:effectLst/>
              <a:latin typeface="Helvetica" pitchFamily="2" charset="0"/>
            </a:endParaRPr>
          </a:p>
        </p:txBody>
      </p:sp>
      <p:sp>
        <p:nvSpPr>
          <p:cNvPr id="18" name="Rectangle 17">
            <a:extLst>
              <a:ext uri="{FF2B5EF4-FFF2-40B4-BE49-F238E27FC236}">
                <a16:creationId xmlns:a16="http://schemas.microsoft.com/office/drawing/2014/main" id="{BB7B2761-D82F-9347-AD3A-9C54FE847B13}"/>
              </a:ext>
            </a:extLst>
          </p:cNvPr>
          <p:cNvSpPr/>
          <p:nvPr/>
        </p:nvSpPr>
        <p:spPr>
          <a:xfrm>
            <a:off x="4912360" y="5562600"/>
            <a:ext cx="650240" cy="370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25135C-30C0-6340-B457-2473C521DE39}"/>
              </a:ext>
            </a:extLst>
          </p:cNvPr>
          <p:cNvSpPr/>
          <p:nvPr/>
        </p:nvSpPr>
        <p:spPr>
          <a:xfrm>
            <a:off x="11151870" y="4845338"/>
            <a:ext cx="650240" cy="370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68C5447-D871-A648-9F9C-251019007BFC}"/>
              </a:ext>
            </a:extLst>
          </p:cNvPr>
          <p:cNvSpPr/>
          <p:nvPr/>
        </p:nvSpPr>
        <p:spPr>
          <a:xfrm>
            <a:off x="762000" y="4934803"/>
            <a:ext cx="4384040" cy="2467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4952C73B-5EA4-C941-81AE-6BE3845BAE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467685"/>
            <a:ext cx="7264400" cy="952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73DC3B78-A105-6543-826B-AD89EFCB9B4E}"/>
              </a:ext>
            </a:extLst>
          </p:cNvPr>
          <p:cNvPicPr>
            <a:picLocks noChangeAspect="1"/>
          </p:cNvPicPr>
          <p:nvPr/>
        </p:nvPicPr>
        <p:blipFill>
          <a:blip r:embed="rId5"/>
          <a:stretch>
            <a:fillRect/>
          </a:stretch>
        </p:blipFill>
        <p:spPr>
          <a:xfrm>
            <a:off x="3676650" y="2797583"/>
            <a:ext cx="4483100" cy="1282700"/>
          </a:xfrm>
          <a:prstGeom prst="rect">
            <a:avLst/>
          </a:prstGeom>
        </p:spPr>
      </p:pic>
      <p:sp>
        <p:nvSpPr>
          <p:cNvPr id="17" name="TextBox 16">
            <a:extLst>
              <a:ext uri="{FF2B5EF4-FFF2-40B4-BE49-F238E27FC236}">
                <a16:creationId xmlns:a16="http://schemas.microsoft.com/office/drawing/2014/main" id="{4A3C44BE-98BC-0C49-AD10-0158893D581F}"/>
              </a:ext>
            </a:extLst>
          </p:cNvPr>
          <p:cNvSpPr txBox="1"/>
          <p:nvPr/>
        </p:nvSpPr>
        <p:spPr>
          <a:xfrm>
            <a:off x="9398000" y="382609"/>
            <a:ext cx="2689860" cy="707886"/>
          </a:xfrm>
          <a:prstGeom prst="rect">
            <a:avLst/>
          </a:prstGeom>
          <a:noFill/>
        </p:spPr>
        <p:txBody>
          <a:bodyPr wrap="square" rtlCol="0">
            <a:spAutoFit/>
          </a:bodyPr>
          <a:lstStyle/>
          <a:p>
            <a:r>
              <a:rPr lang="en-US" sz="2000" dirty="0"/>
              <a:t>H</a:t>
            </a:r>
            <a:r>
              <a:rPr lang="en-US" sz="2000" baseline="-25000" dirty="0"/>
              <a:t>0</a:t>
            </a:r>
            <a:r>
              <a:rPr lang="en-US" sz="2000" dirty="0"/>
              <a:t>: Equal Spread</a:t>
            </a:r>
            <a:endParaRPr lang="en-US" sz="2000" baseline="-25000" dirty="0"/>
          </a:p>
          <a:p>
            <a:r>
              <a:rPr lang="en-US" sz="2000" dirty="0"/>
              <a:t>H</a:t>
            </a:r>
            <a:r>
              <a:rPr lang="en-US" sz="2000" baseline="-25000" dirty="0"/>
              <a:t>a</a:t>
            </a:r>
            <a:r>
              <a:rPr lang="en-US" sz="2000" dirty="0"/>
              <a:t>: Different Spread</a:t>
            </a:r>
            <a:endParaRPr lang="en-US" sz="2000" baseline="-25000" dirty="0"/>
          </a:p>
        </p:txBody>
      </p:sp>
      <p:sp>
        <p:nvSpPr>
          <p:cNvPr id="8" name="TextBox 7">
            <a:extLst>
              <a:ext uri="{FF2B5EF4-FFF2-40B4-BE49-F238E27FC236}">
                <a16:creationId xmlns:a16="http://schemas.microsoft.com/office/drawing/2014/main" id="{FCBCA1C2-0974-0F43-A783-6B6DE0820490}"/>
              </a:ext>
            </a:extLst>
          </p:cNvPr>
          <p:cNvSpPr txBox="1"/>
          <p:nvPr/>
        </p:nvSpPr>
        <p:spPr>
          <a:xfrm>
            <a:off x="6135370" y="5712460"/>
            <a:ext cx="5706110" cy="923330"/>
          </a:xfrm>
          <a:prstGeom prst="rect">
            <a:avLst/>
          </a:prstGeom>
          <a:noFill/>
        </p:spPr>
        <p:txBody>
          <a:bodyPr wrap="square" rtlCol="0">
            <a:spAutoFit/>
          </a:bodyPr>
          <a:lstStyle/>
          <a:p>
            <a:r>
              <a:rPr lang="en-US" dirty="0"/>
              <a:t>There is not enough evidence to suggest the spread is different in the exam scores of those who took the new training versus the traditional training. </a:t>
            </a:r>
          </a:p>
        </p:txBody>
      </p:sp>
    </p:spTree>
    <p:extLst>
      <p:ext uri="{BB962C8B-B14F-4D97-AF65-F5344CB8AC3E}">
        <p14:creationId xmlns:p14="http://schemas.microsoft.com/office/powerpoint/2010/main" val="432954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a:xfrm>
            <a:off x="914400" y="1676400"/>
            <a:ext cx="10363200" cy="900546"/>
          </a:xfrm>
        </p:spPr>
        <p:txBody>
          <a:bodyPr>
            <a:normAutofit/>
          </a:bodyPr>
          <a:lstStyle/>
          <a:p>
            <a:r>
              <a:rPr lang="en-US" dirty="0"/>
              <a:t>Comparison with T-Test</a:t>
            </a:r>
          </a:p>
        </p:txBody>
      </p:sp>
      <p:sp>
        <p:nvSpPr>
          <p:cNvPr id="5" name="Subtitle 4">
            <a:extLst>
              <a:ext uri="{FF2B5EF4-FFF2-40B4-BE49-F238E27FC236}">
                <a16:creationId xmlns:a16="http://schemas.microsoft.com/office/drawing/2014/main" id="{BC70345B-CBBF-4A4A-BE6F-F800145B6FC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722728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311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151" y="557024"/>
            <a:ext cx="9019089"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0" y="1362670"/>
                <a:ext cx="12192000" cy="615553"/>
              </a:xfrm>
              <a:prstGeom prst="rect">
                <a:avLst/>
              </a:prstGeom>
              <a:noFill/>
            </p:spPr>
            <p:txBody>
              <a:bodyPr wrap="square" rtlCol="0">
                <a:spAutoFit/>
              </a:bodyPr>
              <a:lstStyle/>
              <a:p>
                <a:pPr algn="ctr"/>
                <a:r>
                  <a:rPr lang="en-US" sz="1700" dirty="0"/>
                  <a:t>We would like to test the claim that the mean score of the Intrinsic group is different than that of the Extrinsic group</a:t>
                </a:r>
                <a14:m>
                  <m:oMath xmlns:m="http://schemas.openxmlformats.org/officeDocument/2006/math">
                    <m:r>
                      <a:rPr lang="en-US" sz="1700" i="1">
                        <a:latin typeface="Cambria Math"/>
                      </a:rPr>
                      <m:t>.</m:t>
                    </m:r>
                  </m:oMath>
                </a14:m>
                <a:r>
                  <a:rPr lang="en-US" sz="1700" dirty="0"/>
                  <a:t>  To do this, we take a sample of size n</a:t>
                </a:r>
                <a:r>
                  <a:rPr lang="en-US" sz="1700" baseline="-25000" dirty="0"/>
                  <a:t>I</a:t>
                </a:r>
                <a:r>
                  <a:rPr lang="en-US" sz="1700" dirty="0"/>
                  <a:t> = 24 and n</a:t>
                </a:r>
                <a:r>
                  <a:rPr lang="en-US" sz="1700" baseline="-25000" dirty="0"/>
                  <a:t>E</a:t>
                </a:r>
                <a:r>
                  <a:rPr lang="en-US" sz="1700" dirty="0"/>
                  <a:t> = 23 and find that </a:t>
                </a:r>
                <a14:m>
                  <m:oMath xmlns:m="http://schemas.openxmlformats.org/officeDocument/2006/math">
                    <m:acc>
                      <m:accPr>
                        <m:chr m:val="̅"/>
                        <m:ctrlPr>
                          <a:rPr lang="en-US" sz="1700" i="1">
                            <a:latin typeface="Cambria Math" panose="02040503050406030204" pitchFamily="18" charset="0"/>
                          </a:rPr>
                        </m:ctrlPr>
                      </m:accPr>
                      <m:e>
                        <m:r>
                          <a:rPr lang="en-US" sz="1700" i="1">
                            <a:latin typeface="Cambria Math"/>
                          </a:rPr>
                          <m:t>𝑥</m:t>
                        </m:r>
                      </m:e>
                    </m:acc>
                  </m:oMath>
                </a14:m>
                <a:r>
                  <a:rPr lang="en-US" sz="1700" baseline="-25000" dirty="0"/>
                  <a:t>I</a:t>
                </a:r>
                <a:r>
                  <a:rPr lang="en-US" sz="1700" dirty="0"/>
                  <a:t> = 19.88, points </a:t>
                </a:r>
                <a14:m>
                  <m:oMath xmlns:m="http://schemas.openxmlformats.org/officeDocument/2006/math">
                    <m:acc>
                      <m:accPr>
                        <m:chr m:val="̅"/>
                        <m:ctrlPr>
                          <a:rPr lang="en-US" sz="1700" i="1">
                            <a:latin typeface="Cambria Math" panose="02040503050406030204" pitchFamily="18" charset="0"/>
                          </a:rPr>
                        </m:ctrlPr>
                      </m:accPr>
                      <m:e>
                        <m:r>
                          <a:rPr lang="en-US" sz="1700" i="1">
                            <a:latin typeface="Cambria Math"/>
                          </a:rPr>
                          <m:t>𝑥</m:t>
                        </m:r>
                      </m:e>
                    </m:acc>
                    <m:r>
                      <m:rPr>
                        <m:sty m:val="p"/>
                      </m:rPr>
                      <a:rPr lang="en-US" sz="1700" baseline="-25000">
                        <a:latin typeface="Cambria Math" panose="02040503050406030204" pitchFamily="18" charset="0"/>
                      </a:rPr>
                      <m:t>E</m:t>
                    </m:r>
                  </m:oMath>
                </a14:m>
                <a:r>
                  <a:rPr lang="en-US" sz="1700" dirty="0"/>
                  <a:t> = 15.74, s</a:t>
                </a:r>
                <a:r>
                  <a:rPr lang="en-US" sz="1700" baseline="-25000" dirty="0"/>
                  <a:t>I</a:t>
                </a:r>
                <a:r>
                  <a:rPr lang="en-US" sz="1700" dirty="0"/>
                  <a:t> = 4.44, and s</a:t>
                </a:r>
                <a:r>
                  <a:rPr lang="en-US" sz="1700" baseline="-25000" dirty="0"/>
                  <a:t>E</a:t>
                </a:r>
                <a:r>
                  <a:rPr lang="en-US" sz="1700" dirty="0"/>
                  <a:t>= 5.25 points. </a:t>
                </a:r>
              </a:p>
            </p:txBody>
          </p:sp>
        </mc:Choice>
        <mc:Fallback xmlns="">
          <p:sp>
            <p:nvSpPr>
              <p:cNvPr id="4" name="TextBox 3"/>
              <p:cNvSpPr txBox="1">
                <a:spLocks noRot="1" noChangeAspect="1" noMove="1" noResize="1" noEditPoints="1" noAdjustHandles="1" noChangeArrowheads="1" noChangeShapeType="1" noTextEdit="1"/>
              </p:cNvSpPr>
              <p:nvPr/>
            </p:nvSpPr>
            <p:spPr>
              <a:xfrm>
                <a:off x="0" y="1362670"/>
                <a:ext cx="12192000" cy="615553"/>
              </a:xfrm>
              <a:prstGeom prst="rect">
                <a:avLst/>
              </a:prstGeom>
              <a:blipFill>
                <a:blip r:embed="rId2"/>
                <a:stretch>
                  <a:fillRect t="-2000" b="-12000"/>
                </a:stretch>
              </a:blipFill>
            </p:spPr>
            <p:txBody>
              <a:bodyPr/>
              <a:lstStyle/>
              <a:p>
                <a:r>
                  <a:rPr lang="en-US">
                    <a:noFill/>
                  </a:rPr>
                  <a:t> </a:t>
                </a:r>
              </a:p>
            </p:txBody>
          </p:sp>
        </mc:Fallback>
      </mc:AlternateContent>
      <p:sp>
        <p:nvSpPr>
          <p:cNvPr id="5" name="TextBox 4"/>
          <p:cNvSpPr txBox="1"/>
          <p:nvPr/>
        </p:nvSpPr>
        <p:spPr>
          <a:xfrm>
            <a:off x="-592099" y="2087849"/>
            <a:ext cx="8599716" cy="400110"/>
          </a:xfrm>
          <a:prstGeom prst="rect">
            <a:avLst/>
          </a:prstGeom>
          <a:noFill/>
        </p:spPr>
        <p:txBody>
          <a:bodyPr wrap="square" rtlCol="0">
            <a:spAutoFit/>
          </a:bodyPr>
          <a:lstStyle/>
          <a:p>
            <a:pPr algn="ctr"/>
            <a:r>
              <a:rPr lang="en-US" sz="2000" dirty="0"/>
              <a:t>Step 1: Identify the null (H</a:t>
            </a:r>
            <a:r>
              <a:rPr lang="en-US" sz="2000" baseline="-25000" dirty="0"/>
              <a:t>0</a:t>
            </a:r>
            <a:r>
              <a:rPr lang="en-US" sz="2000" dirty="0"/>
              <a:t>) and alternative (H</a:t>
            </a:r>
            <a:r>
              <a:rPr lang="en-US" sz="2000" baseline="-25000" dirty="0"/>
              <a:t>a</a:t>
            </a:r>
            <a:r>
              <a:rPr lang="en-US" sz="2000" dirty="0"/>
              <a:t>) </a:t>
            </a:r>
            <a:r>
              <a:rPr lang="en-US" dirty="0"/>
              <a:t>hypothesis</a:t>
            </a:r>
            <a:r>
              <a:rPr lang="en-US" sz="2000" dirty="0"/>
              <a:t>. </a:t>
            </a:r>
          </a:p>
        </p:txBody>
      </p:sp>
      <p:sp>
        <p:nvSpPr>
          <p:cNvPr id="10" name="TextBox 9"/>
          <p:cNvSpPr txBox="1"/>
          <p:nvPr/>
        </p:nvSpPr>
        <p:spPr>
          <a:xfrm>
            <a:off x="304800" y="2621844"/>
            <a:ext cx="9476291" cy="400110"/>
          </a:xfrm>
          <a:prstGeom prst="rect">
            <a:avLst/>
          </a:prstGeom>
          <a:noFill/>
        </p:spPr>
        <p:txBody>
          <a:bodyPr wrap="square" rtlCol="0">
            <a:spAutoFit/>
          </a:bodyPr>
          <a:lstStyle/>
          <a:p>
            <a:r>
              <a:rPr lang="en-US" sz="2000" dirty="0"/>
              <a:t>Step 2: Draw and Shade and Find the Critical Value.</a:t>
            </a:r>
          </a:p>
        </p:txBody>
      </p:sp>
      <p:sp>
        <p:nvSpPr>
          <p:cNvPr id="21" name="TextBox 20"/>
          <p:cNvSpPr txBox="1"/>
          <p:nvPr/>
        </p:nvSpPr>
        <p:spPr>
          <a:xfrm>
            <a:off x="6906574" y="2713501"/>
            <a:ext cx="4411574" cy="707886"/>
          </a:xfrm>
          <a:prstGeom prst="rect">
            <a:avLst/>
          </a:prstGeom>
          <a:noFill/>
        </p:spPr>
        <p:txBody>
          <a:bodyPr wrap="square" rtlCol="0">
            <a:spAutoFit/>
          </a:bodyPr>
          <a:lstStyle/>
          <a:p>
            <a:r>
              <a:rPr lang="en-US" sz="2000" dirty="0"/>
              <a:t>Step 3: Find the test statistic. (The t value for the data.)</a:t>
            </a:r>
          </a:p>
        </p:txBody>
      </p:sp>
      <mc:AlternateContent xmlns:mc="http://schemas.openxmlformats.org/markup-compatibility/2006" xmlns:a14="http://schemas.microsoft.com/office/drawing/2010/main">
        <mc:Choice Requires="a14">
          <p:sp>
            <p:nvSpPr>
              <p:cNvPr id="12" name="TextBox 11"/>
              <p:cNvSpPr txBox="1"/>
              <p:nvPr/>
            </p:nvSpPr>
            <p:spPr>
              <a:xfrm>
                <a:off x="7475104" y="2012237"/>
                <a:ext cx="1571584" cy="633635"/>
              </a:xfrm>
              <a:prstGeom prst="rect">
                <a:avLst/>
              </a:prstGeom>
              <a:noFill/>
            </p:spPr>
            <p:txBody>
              <a:bodyPr wrap="none" rtlCol="0">
                <a:spAutoFit/>
              </a:bodyPr>
              <a:lstStyle/>
              <a:p>
                <a:r>
                  <a:rPr lang="en-US" sz="1600" dirty="0"/>
                  <a:t>H</a:t>
                </a:r>
                <a:r>
                  <a:rPr lang="en-US" sz="1600" baseline="-25000" dirty="0"/>
                  <a:t>0</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i="1">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 0</a:t>
                </a:r>
              </a:p>
              <a:p>
                <a:r>
                  <a:rPr lang="en-US" sz="1600" dirty="0"/>
                  <a:t>H</a:t>
                </a:r>
                <a:r>
                  <a:rPr lang="en-US" sz="1600" baseline="-25000" dirty="0"/>
                  <a:t>a</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i="1">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12" name="TextBox 11"/>
              <p:cNvSpPr txBox="1">
                <a:spLocks noRot="1" noChangeAspect="1" noMove="1" noResize="1" noEditPoints="1" noAdjustHandles="1" noChangeArrowheads="1" noChangeShapeType="1" noTextEdit="1"/>
              </p:cNvSpPr>
              <p:nvPr/>
            </p:nvSpPr>
            <p:spPr>
              <a:xfrm>
                <a:off x="7475104" y="2012237"/>
                <a:ext cx="1571584" cy="633635"/>
              </a:xfrm>
              <a:prstGeom prst="rect">
                <a:avLst/>
              </a:prstGeom>
              <a:blipFill>
                <a:blip r:embed="rId3"/>
                <a:stretch>
                  <a:fillRect l="-1613" r="-806" b="-9804"/>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2201663" y="3128091"/>
            <a:ext cx="3012191" cy="1006939"/>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9163251" y="3143634"/>
                <a:ext cx="1654171"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i="1">
                          <a:latin typeface="Cambria Math"/>
                        </a:rPr>
                        <m:t>𝑡</m:t>
                      </m:r>
                      <m:r>
                        <a:rPr lang="en-US" sz="1200" i="1">
                          <a:latin typeface="Cambria Math"/>
                        </a:rPr>
                        <m:t>=</m:t>
                      </m:r>
                      <m:f>
                        <m:fPr>
                          <m:ctrlPr>
                            <a:rPr lang="en-US" sz="1200" i="1">
                              <a:latin typeface="Cambria Math" panose="02040503050406030204" pitchFamily="18" charset="0"/>
                            </a:rPr>
                          </m:ctrlPr>
                        </m:fPr>
                        <m:num>
                          <m:r>
                            <a:rPr lang="en-US" sz="1200" i="1">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i="1" baseline="-25000">
                                  <a:latin typeface="Cambria Math" panose="02040503050406030204" pitchFamily="18" charset="0"/>
                                </a:rPr>
                                <m:t>𝐼</m:t>
                              </m:r>
                            </m:e>
                          </m:acc>
                          <m:r>
                            <a:rPr lang="en-US" sz="1200" i="1">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i="1" baseline="-25000">
                                  <a:latin typeface="Cambria Math" panose="02040503050406030204" pitchFamily="18" charset="0"/>
                                </a:rPr>
                                <m:t>𝐸</m:t>
                              </m:r>
                            </m:e>
                          </m:acc>
                          <m:r>
                            <a:rPr lang="en-US" sz="1200" i="1">
                              <a:latin typeface="Cambria Math" panose="02040503050406030204" pitchFamily="18" charset="0"/>
                            </a:rPr>
                            <m:t>)</m:t>
                          </m:r>
                          <m:r>
                            <a:rPr lang="en-US" sz="1200" i="1">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i="1" baseline="-25000">
                                      <a:latin typeface="Cambria Math" panose="02040503050406030204" pitchFamily="18" charset="0"/>
                                    </a:rPr>
                                    <m:t>𝐼</m:t>
                                  </m:r>
                                </m:den>
                              </m:f>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i="1" baseline="-25000">
                                      <a:latin typeface="Cambria Math" panose="02040503050406030204" pitchFamily="18" charset="0"/>
                                    </a:rPr>
                                    <m:t>𝐸</m:t>
                                  </m:r>
                                </m:den>
                              </m:f>
                            </m:e>
                          </m:rad>
                        </m:den>
                      </m:f>
                      <m:r>
                        <a:rPr lang="en-US" sz="1200" i="1">
                          <a:latin typeface="Cambria Math" panose="02040503050406030204" pitchFamily="18" charset="0"/>
                        </a:rPr>
                        <m:t>=2.93</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9163251" y="3143634"/>
                <a:ext cx="1654171" cy="625492"/>
              </a:xfrm>
              <a:prstGeom prst="rect">
                <a:avLst/>
              </a:prstGeom>
              <a:blipFill>
                <a:blip r:embed="rId5"/>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E334298-936F-5C43-BBF7-8770F490D8EE}"/>
                  </a:ext>
                </a:extLst>
              </p:cNvPr>
              <p:cNvSpPr txBox="1"/>
              <p:nvPr/>
            </p:nvSpPr>
            <p:spPr>
              <a:xfrm>
                <a:off x="304800" y="4056655"/>
                <a:ext cx="10251801" cy="400110"/>
              </a:xfrm>
              <a:prstGeom prst="rect">
                <a:avLst/>
              </a:prstGeom>
              <a:noFill/>
            </p:spPr>
            <p:txBody>
              <a:bodyPr wrap="square" rtlCol="0">
                <a:spAutoFit/>
              </a:bodyPr>
              <a:lstStyle/>
              <a:p>
                <a:r>
                  <a:rPr lang="en-US" sz="2000" dirty="0"/>
                  <a:t>Step 4: Find the p-value: P-value: P(</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b="0" i="1" smtClean="0">
                                <a:latin typeface="Cambria Math" panose="02040503050406030204" pitchFamily="18" charset="0"/>
                              </a:rPr>
                              <m:t>𝐼</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b="0" i="1" smtClean="0">
                                <a:latin typeface="Cambria Math" panose="02040503050406030204" pitchFamily="18" charset="0"/>
                              </a:rPr>
                              <m:t>𝐸</m:t>
                            </m:r>
                          </m:sub>
                        </m:sSub>
                      </m:e>
                    </m:d>
                    <m:r>
                      <a:rPr lang="en-US" sz="2000" b="0" i="1" smtClean="0">
                        <a:latin typeface="Cambria Math" panose="02040503050406030204" pitchFamily="18" charset="0"/>
                      </a:rPr>
                      <m:t>&gt;2.93 | </m:t>
                    </m:r>
                    <m:r>
                      <a:rPr lang="en-US" sz="2000" i="1">
                        <a:latin typeface="Cambria Math"/>
                      </a:rPr>
                      <m:t>µ</m:t>
                    </m:r>
                    <m:r>
                      <a:rPr lang="en-US" sz="2000" i="1" baseline="-25000">
                        <a:latin typeface="Cambria Math" panose="02040503050406030204" pitchFamily="18" charset="0"/>
                      </a:rPr>
                      <m:t>𝐼</m:t>
                    </m:r>
                    <m:r>
                      <a:rPr lang="en-US" sz="2000" i="1">
                        <a:latin typeface="Cambria Math" panose="02040503050406030204" pitchFamily="18" charset="0"/>
                      </a:rPr>
                      <m:t>−</m:t>
                    </m:r>
                    <m:r>
                      <a:rPr lang="en-US" sz="2000" i="1">
                        <a:latin typeface="Cambria Math"/>
                      </a:rPr>
                      <m:t>µ</m:t>
                    </m:r>
                    <m:r>
                      <a:rPr lang="en-US" sz="2000" i="1" baseline="-25000">
                        <a:latin typeface="Cambria Math" panose="02040503050406030204" pitchFamily="18" charset="0"/>
                      </a:rPr>
                      <m:t>𝐸</m:t>
                    </m:r>
                    <m:r>
                      <m:rPr>
                        <m:nor/>
                      </m:rPr>
                      <a:rPr lang="en-US" dirty="0"/>
                      <m:t> = 0</m:t>
                    </m:r>
                    <m:r>
                      <a:rPr lang="en-US" sz="2000" b="0" i="1" smtClean="0">
                        <a:latin typeface="Cambria Math" panose="02040503050406030204" pitchFamily="18" charset="0"/>
                      </a:rPr>
                      <m:t>)</m:t>
                    </m:r>
                  </m:oMath>
                </a14:m>
                <a:r>
                  <a:rPr lang="en-US" sz="2000" dirty="0"/>
                  <a:t> = 0.0054 &lt; 0.01</a:t>
                </a:r>
              </a:p>
            </p:txBody>
          </p:sp>
        </mc:Choice>
        <mc:Fallback xmlns="">
          <p:sp>
            <p:nvSpPr>
              <p:cNvPr id="11" name="TextBox 10">
                <a:extLst>
                  <a:ext uri="{FF2B5EF4-FFF2-40B4-BE49-F238E27FC236}">
                    <a16:creationId xmlns:a16="http://schemas.microsoft.com/office/drawing/2014/main" id="{9E334298-936F-5C43-BBF7-8770F490D8EE}"/>
                  </a:ext>
                </a:extLst>
              </p:cNvPr>
              <p:cNvSpPr txBox="1">
                <a:spLocks noRot="1" noChangeAspect="1" noMove="1" noResize="1" noEditPoints="1" noAdjustHandles="1" noChangeArrowheads="1" noChangeShapeType="1" noTextEdit="1"/>
              </p:cNvSpPr>
              <p:nvPr/>
            </p:nvSpPr>
            <p:spPr>
              <a:xfrm>
                <a:off x="304800" y="4056655"/>
                <a:ext cx="10251801" cy="400110"/>
              </a:xfrm>
              <a:prstGeom prst="rect">
                <a:avLst/>
              </a:prstGeom>
              <a:blipFill>
                <a:blip r:embed="rId6"/>
                <a:stretch>
                  <a:fillRect l="-620" t="-6061" b="-24242"/>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8B88F6B-F931-3B4C-BA6A-C1E02233EB6F}"/>
              </a:ext>
            </a:extLst>
          </p:cNvPr>
          <p:cNvSpPr txBox="1"/>
          <p:nvPr/>
        </p:nvSpPr>
        <p:spPr>
          <a:xfrm>
            <a:off x="289560" y="4473714"/>
            <a:ext cx="11294161" cy="400110"/>
          </a:xfrm>
          <a:prstGeom prst="rect">
            <a:avLst/>
          </a:prstGeom>
          <a:noFill/>
        </p:spPr>
        <p:txBody>
          <a:bodyPr wrap="square" rtlCol="0">
            <a:spAutoFit/>
          </a:bodyPr>
          <a:lstStyle/>
          <a:p>
            <a:r>
              <a:rPr lang="en-US" sz="2000" dirty="0"/>
              <a:t>Step 5: REJECT H</a:t>
            </a:r>
            <a:r>
              <a:rPr lang="en-US" sz="2000" baseline="-25000" dirty="0"/>
              <a:t>0</a:t>
            </a:r>
            <a:r>
              <a:rPr lang="en-US" sz="2000" dirty="0"/>
              <a:t>.  </a:t>
            </a:r>
          </a:p>
        </p:txBody>
      </p:sp>
      <p:sp>
        <p:nvSpPr>
          <p:cNvPr id="14" name="TextBox 13">
            <a:extLst>
              <a:ext uri="{FF2B5EF4-FFF2-40B4-BE49-F238E27FC236}">
                <a16:creationId xmlns:a16="http://schemas.microsoft.com/office/drawing/2014/main" id="{FA81E518-28D3-6140-94D0-8280F3CF7BB2}"/>
              </a:ext>
            </a:extLst>
          </p:cNvPr>
          <p:cNvSpPr txBox="1"/>
          <p:nvPr/>
        </p:nvSpPr>
        <p:spPr>
          <a:xfrm>
            <a:off x="289560" y="4999305"/>
            <a:ext cx="11604600" cy="1631216"/>
          </a:xfrm>
          <a:prstGeom prst="rect">
            <a:avLst/>
          </a:prstGeom>
          <a:noFill/>
        </p:spPr>
        <p:txBody>
          <a:bodyPr wrap="square" rtlCol="0">
            <a:spAutoFit/>
          </a:bodyPr>
          <a:lstStyle/>
          <a:p>
            <a:r>
              <a:rPr lang="en-US" sz="2000" dirty="0"/>
              <a:t>Step 6:  There is sufficient evidence to suggest that those who receive the Intrinsic treatment have a different mean score than those who receive the Extrinsic treatment (</a:t>
            </a:r>
            <a:r>
              <a:rPr lang="en-US" sz="2000" b="1" dirty="0">
                <a:solidFill>
                  <a:srgbClr val="FF0000"/>
                </a:solidFill>
              </a:rPr>
              <a:t>p-value = 0.0054 from a t-test</a:t>
            </a:r>
            <a:r>
              <a:rPr lang="en-US" sz="2000" dirty="0"/>
              <a:t>). We can also claim that the mean intrinsic score is greater than the extrinsic one since the difference in sample means favors the Intrinsic group. (The burden of rejecting the null hypothesis for a one-tailed test is less than a two-tailed test, given the test is in the relevant direction.)</a:t>
            </a:r>
          </a:p>
        </p:txBody>
      </p:sp>
    </p:spTree>
    <p:extLst>
      <p:ext uri="{BB962C8B-B14F-4D97-AF65-F5344CB8AC3E}">
        <p14:creationId xmlns:p14="http://schemas.microsoft.com/office/powerpoint/2010/main" val="132818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and Creativity : Conclusion</a:t>
            </a:r>
          </a:p>
        </p:txBody>
      </p:sp>
      <p:sp>
        <p:nvSpPr>
          <p:cNvPr id="5" name="TextBox 4"/>
          <p:cNvSpPr txBox="1"/>
          <p:nvPr/>
        </p:nvSpPr>
        <p:spPr>
          <a:xfrm>
            <a:off x="495300" y="4876800"/>
            <a:ext cx="11201400" cy="1815882"/>
          </a:xfrm>
          <a:prstGeom prst="rect">
            <a:avLst/>
          </a:prstGeom>
          <a:noFill/>
        </p:spPr>
        <p:txBody>
          <a:bodyPr wrap="square" rtlCol="0">
            <a:spAutoFit/>
          </a:bodyPr>
          <a:lstStyle/>
          <a:p>
            <a:r>
              <a:rPr lang="en-US" sz="2800" b="1" dirty="0">
                <a:solidFill>
                  <a:prstClr val="black"/>
                </a:solidFill>
              </a:rPr>
              <a:t>Conclusion (Client Facing): </a:t>
            </a:r>
            <a:r>
              <a:rPr lang="en-US" sz="2800" dirty="0">
                <a:solidFill>
                  <a:prstClr val="black"/>
                </a:solidFill>
              </a:rPr>
              <a:t>There is strong evidence to suggest that the mean score of those that would take the ”Intrinsic" method is different from the mean score of those that would take the ”Extrinsic" treatment (</a:t>
            </a:r>
            <a:r>
              <a:rPr lang="en-US" sz="2800" b="1" dirty="0" err="1">
                <a:solidFill>
                  <a:srgbClr val="FF0000"/>
                </a:solidFill>
              </a:rPr>
              <a:t>pvalue</a:t>
            </a:r>
            <a:r>
              <a:rPr lang="en-US" sz="2800" b="1" dirty="0">
                <a:solidFill>
                  <a:srgbClr val="FF0000"/>
                </a:solidFill>
              </a:rPr>
              <a:t> = .0059 from a permutation test</a:t>
            </a:r>
            <a:r>
              <a:rPr lang="en-US" sz="2800" dirty="0">
                <a:solidFill>
                  <a:prstClr val="black"/>
                </a:solidFill>
              </a:rPr>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30FB52D-01A3-5D45-BC74-073884968EB1}"/>
                  </a:ext>
                </a:extLst>
              </p:cNvPr>
              <p:cNvSpPr txBox="1"/>
              <p:nvPr/>
            </p:nvSpPr>
            <p:spPr>
              <a:xfrm>
                <a:off x="3796493" y="1741542"/>
                <a:ext cx="2471329" cy="2862322"/>
              </a:xfrm>
              <a:prstGeom prst="rect">
                <a:avLst/>
              </a:prstGeom>
              <a:noFill/>
            </p:spPr>
            <p:txBody>
              <a:bodyPr wrap="square" rtlCol="0">
                <a:spAutoFit/>
              </a:bodyP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i="1">
                            <a:latin typeface="Cambria Math" charset="0"/>
                          </a:rPr>
                          <m:t>0: </m:t>
                        </m:r>
                      </m:sub>
                    </m:sSub>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a:latin typeface="Cambria Math" charset="0"/>
                        <a:ea typeface="Cambria Math" charset="0"/>
                        <a:cs typeface="Cambria Math" charset="0"/>
                      </a:rPr>
                      <m:t>=0</m:t>
                    </m:r>
                  </m:oMath>
                </a14:m>
                <a:endParaRPr lang="en-US" dirty="0">
                  <a:ea typeface="Cambria Math" charset="0"/>
                  <a:cs typeface="Cambria Math" charset="0"/>
                </a:endParaRPr>
              </a:p>
              <a:p>
                <a:pPr algn="ctr"/>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i="1">
                            <a:latin typeface="Cambria Math" charset="0"/>
                          </a:rPr>
                          <m:t>𝐴</m:t>
                        </m:r>
                        <m:r>
                          <a:rPr lang="en-US" i="1">
                            <a:latin typeface="Cambria Math" charset="0"/>
                          </a:rPr>
                          <m:t>: </m:t>
                        </m:r>
                      </m:sub>
                    </m:sSub>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dirty="0">
                        <a:latin typeface="Cambria Math" charset="0"/>
                        <a:ea typeface="Cambria Math" charset="0"/>
                        <a:cs typeface="Cambria Math" charset="0"/>
                      </a:rPr>
                      <m:t>≠</m:t>
                    </m:r>
                    <m:r>
                      <a:rPr lang="en-US" i="1">
                        <a:latin typeface="Cambria Math" charset="0"/>
                        <a:ea typeface="Cambria Math" charset="0"/>
                        <a:cs typeface="Cambria Math" charset="0"/>
                      </a:rPr>
                      <m:t>0</m:t>
                    </m:r>
                  </m:oMath>
                </a14:m>
                <a:endParaRPr lang="en-US" dirty="0">
                  <a:ea typeface="Cambria Math" charset="0"/>
                  <a:cs typeface="Cambria Math" charset="0"/>
                </a:endParaRPr>
              </a:p>
              <a:p>
                <a:endParaRPr lang="en-US" dirty="0">
                  <a:ea typeface="Cambria Math" charset="0"/>
                  <a:cs typeface="Cambria Math" charset="0"/>
                </a:endParaRPr>
              </a:p>
              <a:p>
                <a:pPr algn="ctr"/>
                <a:r>
                  <a:rPr lang="en-US" dirty="0"/>
                  <a:t>10,000 different groupings (</a:t>
                </a:r>
                <a:r>
                  <a:rPr lang="en-US" dirty="0" err="1"/>
                  <a:t>relabelings</a:t>
                </a:r>
                <a:r>
                  <a:rPr lang="en-US" dirty="0"/>
                  <a:t>) </a:t>
                </a:r>
              </a:p>
              <a:p>
                <a:endParaRPr lang="en-US" dirty="0"/>
              </a:p>
              <a:p>
                <a:endParaRPr lang="en-US" dirty="0"/>
              </a:p>
              <a:p>
                <a:pPr algn="ctr"/>
                <a:r>
                  <a:rPr lang="en-US" dirty="0"/>
                  <a:t>P-value = 59/10000 = 0.0059</a:t>
                </a:r>
              </a:p>
            </p:txBody>
          </p:sp>
        </mc:Choice>
        <mc:Fallback xmlns="">
          <p:sp>
            <p:nvSpPr>
              <p:cNvPr id="9" name="TextBox 8">
                <a:extLst>
                  <a:ext uri="{FF2B5EF4-FFF2-40B4-BE49-F238E27FC236}">
                    <a16:creationId xmlns:a16="http://schemas.microsoft.com/office/drawing/2014/main" id="{430FB52D-01A3-5D45-BC74-073884968EB1}"/>
                  </a:ext>
                </a:extLst>
              </p:cNvPr>
              <p:cNvSpPr txBox="1">
                <a:spLocks noRot="1" noChangeAspect="1" noMove="1" noResize="1" noEditPoints="1" noAdjustHandles="1" noChangeArrowheads="1" noChangeShapeType="1" noTextEdit="1"/>
              </p:cNvSpPr>
              <p:nvPr/>
            </p:nvSpPr>
            <p:spPr>
              <a:xfrm>
                <a:off x="3796493" y="1741542"/>
                <a:ext cx="2471329" cy="2862322"/>
              </a:xfrm>
              <a:prstGeom prst="rect">
                <a:avLst/>
              </a:prstGeom>
              <a:blipFill>
                <a:blip r:embed="rId2"/>
                <a:stretch>
                  <a:fillRect t="-881" r="-2041" b="-2203"/>
                </a:stretch>
              </a:blipFill>
            </p:spPr>
            <p:txBody>
              <a:bodyPr/>
              <a:lstStyle/>
              <a:p>
                <a:r>
                  <a:rPr lang="en-US">
                    <a:noFill/>
                  </a:rPr>
                  <a:t> </a:t>
                </a:r>
              </a:p>
            </p:txBody>
          </p:sp>
        </mc:Fallback>
      </mc:AlternateContent>
      <p:pic>
        <p:nvPicPr>
          <p:cNvPr id="10" name="Content Placeholder 3">
            <a:extLst>
              <a:ext uri="{FF2B5EF4-FFF2-40B4-BE49-F238E27FC236}">
                <a16:creationId xmlns:a16="http://schemas.microsoft.com/office/drawing/2014/main" id="{D4CC9716-48AE-2648-A7CD-EBB81A25DF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171" r="16775"/>
          <a:stretch/>
        </p:blipFill>
        <p:spPr>
          <a:xfrm>
            <a:off x="1676625" y="1489890"/>
            <a:ext cx="1953202" cy="3199095"/>
          </a:xfrm>
          <a:prstGeom prst="rect">
            <a:avLst/>
          </a:prstGeom>
        </p:spPr>
      </p:pic>
      <p:sp>
        <p:nvSpPr>
          <p:cNvPr id="11" name="Right Arrow 10">
            <a:extLst>
              <a:ext uri="{FF2B5EF4-FFF2-40B4-BE49-F238E27FC236}">
                <a16:creationId xmlns:a16="http://schemas.microsoft.com/office/drawing/2014/main" id="{2227BAAB-6EEA-6645-8AE5-60E6582A40C0}"/>
              </a:ext>
            </a:extLst>
          </p:cNvPr>
          <p:cNvSpPr/>
          <p:nvPr/>
        </p:nvSpPr>
        <p:spPr>
          <a:xfrm>
            <a:off x="4333002" y="3581400"/>
            <a:ext cx="1087374" cy="362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570BAA19-1A80-4346-B480-626EC6877E7F}"/>
              </a:ext>
            </a:extLst>
          </p:cNvPr>
          <p:cNvPicPr>
            <a:picLocks noChangeAspect="1"/>
          </p:cNvPicPr>
          <p:nvPr/>
        </p:nvPicPr>
        <p:blipFill>
          <a:blip r:embed="rId4"/>
          <a:stretch>
            <a:fillRect/>
          </a:stretch>
        </p:blipFill>
        <p:spPr>
          <a:xfrm>
            <a:off x="6145347" y="1585604"/>
            <a:ext cx="4979853" cy="3079750"/>
          </a:xfrm>
          <a:prstGeom prst="rect">
            <a:avLst/>
          </a:prstGeom>
        </p:spPr>
      </p:pic>
      <p:cxnSp>
        <p:nvCxnSpPr>
          <p:cNvPr id="13" name="Straight Connector 12">
            <a:extLst>
              <a:ext uri="{FF2B5EF4-FFF2-40B4-BE49-F238E27FC236}">
                <a16:creationId xmlns:a16="http://schemas.microsoft.com/office/drawing/2014/main" id="{6BF7D9D1-3C23-9849-B5F5-3B7EDDB9A557}"/>
              </a:ext>
            </a:extLst>
          </p:cNvPr>
          <p:cNvCxnSpPr/>
          <p:nvPr/>
        </p:nvCxnSpPr>
        <p:spPr>
          <a:xfrm>
            <a:off x="10452139" y="1983944"/>
            <a:ext cx="29053" cy="22234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DE97DA1-0735-014B-A097-6F722D5D5E9C}"/>
              </a:ext>
            </a:extLst>
          </p:cNvPr>
          <p:cNvCxnSpPr/>
          <p:nvPr/>
        </p:nvCxnSpPr>
        <p:spPr>
          <a:xfrm>
            <a:off x="7466784" y="1977702"/>
            <a:ext cx="29053" cy="22234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8224CAA-9A7D-734F-8A9C-017A249BF37D}"/>
              </a:ext>
            </a:extLst>
          </p:cNvPr>
          <p:cNvSpPr txBox="1"/>
          <p:nvPr/>
        </p:nvSpPr>
        <p:spPr>
          <a:xfrm>
            <a:off x="7571339" y="2038146"/>
            <a:ext cx="860008" cy="307777"/>
          </a:xfrm>
          <a:prstGeom prst="rect">
            <a:avLst/>
          </a:prstGeom>
          <a:noFill/>
        </p:spPr>
        <p:txBody>
          <a:bodyPr wrap="square" rtlCol="0">
            <a:spAutoFit/>
          </a:bodyPr>
          <a:lstStyle/>
          <a:p>
            <a:r>
              <a:rPr lang="en-US" sz="1400" b="1" dirty="0">
                <a:solidFill>
                  <a:srgbClr val="FF0000"/>
                </a:solidFill>
              </a:rPr>
              <a:t>-4.14</a:t>
            </a:r>
          </a:p>
        </p:txBody>
      </p:sp>
      <p:sp>
        <p:nvSpPr>
          <p:cNvPr id="16" name="TextBox 15">
            <a:extLst>
              <a:ext uri="{FF2B5EF4-FFF2-40B4-BE49-F238E27FC236}">
                <a16:creationId xmlns:a16="http://schemas.microsoft.com/office/drawing/2014/main" id="{5871F227-FA2A-5742-95C0-45D6FD65A5B5}"/>
              </a:ext>
            </a:extLst>
          </p:cNvPr>
          <p:cNvSpPr txBox="1"/>
          <p:nvPr/>
        </p:nvSpPr>
        <p:spPr>
          <a:xfrm>
            <a:off x="9811856" y="2038146"/>
            <a:ext cx="860008" cy="307777"/>
          </a:xfrm>
          <a:prstGeom prst="rect">
            <a:avLst/>
          </a:prstGeom>
          <a:noFill/>
        </p:spPr>
        <p:txBody>
          <a:bodyPr wrap="square" rtlCol="0">
            <a:spAutoFit/>
          </a:bodyPr>
          <a:lstStyle/>
          <a:p>
            <a:r>
              <a:rPr lang="en-US" sz="1400" b="1" dirty="0">
                <a:solidFill>
                  <a:srgbClr val="FF0000"/>
                </a:solidFill>
              </a:rPr>
              <a:t>4.14</a:t>
            </a:r>
          </a:p>
        </p:txBody>
      </p:sp>
    </p:spTree>
    <p:extLst>
      <p:ext uri="{BB962C8B-B14F-4D97-AF65-F5344CB8AC3E}">
        <p14:creationId xmlns:p14="http://schemas.microsoft.com/office/powerpoint/2010/main" val="3595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500"/>
                                        <p:tgtEl>
                                          <p:spTgt spid="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Effect transition="in" filter="fade">
                                      <p:cBhvr>
                                        <p:cTn id="25" dur="500"/>
                                        <p:tgtEl>
                                          <p:spTgt spid="9">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xEl>
                                              <p:pRg st="6" end="6"/>
                                            </p:txEl>
                                          </p:spTgt>
                                        </p:tgtEl>
                                        <p:attrNameLst>
                                          <p:attrName>style.visibility</p:attrName>
                                        </p:attrNameLst>
                                      </p:cBhvr>
                                      <p:to>
                                        <p:strVal val="visible"/>
                                      </p:to>
                                    </p:set>
                                    <p:animEffect transition="in" filter="fade">
                                      <p:cBhvr>
                                        <p:cTn id="36" dur="500"/>
                                        <p:tgtEl>
                                          <p:spTgt spid="9">
                                            <p:txEl>
                                              <p:pRg st="6" end="6"/>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15"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1_Body Slides">
  <a:themeElements>
    <a:clrScheme name="Southern Methodist University palette">
      <a:dk1>
        <a:srgbClr val="000000"/>
      </a:dk1>
      <a:lt1>
        <a:srgbClr val="FFFFFF"/>
      </a:lt1>
      <a:dk2>
        <a:srgbClr val="303651"/>
      </a:dk2>
      <a:lt2>
        <a:srgbClr val="8EB8E5"/>
      </a:lt2>
      <a:accent1>
        <a:srgbClr val="344CA1"/>
      </a:accent1>
      <a:accent2>
        <a:srgbClr val="DDCBA3"/>
      </a:accent2>
      <a:accent3>
        <a:srgbClr val="CC0034"/>
      </a:accent3>
      <a:accent4>
        <a:srgbClr val="928981"/>
      </a:accent4>
      <a:accent5>
        <a:srgbClr val="F9CA12"/>
      </a:accent5>
      <a:accent6>
        <a:srgbClr val="404041"/>
      </a:accent6>
      <a:hlink>
        <a:srgbClr val="0562C1"/>
      </a:hlink>
      <a:folHlink>
        <a:srgbClr val="0563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14541</TotalTime>
  <Words>4965</Words>
  <Application>Microsoft Macintosh PowerPoint</Application>
  <PresentationFormat>Widescreen</PresentationFormat>
  <Paragraphs>798</Paragraphs>
  <Slides>70</Slides>
  <Notes>2</Notes>
  <HiddenSlides>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Cambria Math</vt:lpstr>
      <vt:lpstr>Helvetica</vt:lpstr>
      <vt:lpstr>1_Body Slides</vt:lpstr>
      <vt:lpstr>Unit 5 Non Parametric Methods</vt:lpstr>
      <vt:lpstr>Example: Exam Prep</vt:lpstr>
      <vt:lpstr>Exam Preparation</vt:lpstr>
      <vt:lpstr>Examining the t-Tools Assumptions</vt:lpstr>
      <vt:lpstr>PowerPoint Presentation</vt:lpstr>
      <vt:lpstr>PowerPoint Presentation</vt:lpstr>
      <vt:lpstr>Comparison with T-Test</vt:lpstr>
      <vt:lpstr>Let’s Formalize This Test Into 6 Steps!</vt:lpstr>
      <vt:lpstr>Motivation and Creativity : Conclusion</vt:lpstr>
      <vt:lpstr>Compare with non normal sampling distribution … t-test robust … same as permutation test. </vt:lpstr>
      <vt:lpstr>PowerPoint Presentation</vt:lpstr>
      <vt:lpstr>Inference for the Variance</vt:lpstr>
      <vt:lpstr>PowerPoint Presentation</vt:lpstr>
      <vt:lpstr>Example: O-Ring Study</vt:lpstr>
      <vt:lpstr>O-Ring Study: T-Test?</vt:lpstr>
      <vt:lpstr>O-Ring Study: SAS CODE</vt:lpstr>
      <vt:lpstr>O-Ring Study</vt:lpstr>
      <vt:lpstr>O-Ring Study: R CODE</vt:lpstr>
      <vt:lpstr>O-Ring Study</vt:lpstr>
      <vt:lpstr>PowerPoint Presentation</vt:lpstr>
      <vt:lpstr>The “Exact” Test</vt:lpstr>
      <vt:lpstr>Exam Preparation</vt:lpstr>
      <vt:lpstr>Examining the t-Tools Assumptions</vt:lpstr>
      <vt:lpstr>PowerPoint Presentation</vt:lpstr>
      <vt:lpstr>Permutation Test  (Exact P-value)</vt:lpstr>
      <vt:lpstr>Rank Sum Test (Wilcoxon)</vt:lpstr>
      <vt:lpstr>PowerPoint Presentation</vt:lpstr>
      <vt:lpstr>The Normal Approximation</vt:lpstr>
      <vt:lpstr>Nonparametric Methods:  The Rank Sum Test</vt:lpstr>
      <vt:lpstr>Nonparametric Methods</vt:lpstr>
      <vt:lpstr>Rank Sum Test: Advantages</vt:lpstr>
      <vt:lpstr>The Hypothesis Test</vt:lpstr>
      <vt:lpstr>The Rank Sum test</vt:lpstr>
      <vt:lpstr>The Sampling Distribution of … </vt:lpstr>
      <vt:lpstr>Rank-Sum Test: Normal Approximation</vt:lpstr>
      <vt:lpstr>Rank Sum Test: randomly assign ranks  (or positions)</vt:lpstr>
      <vt:lpstr>Rank-Sum Test:  Normal Approximation</vt:lpstr>
      <vt:lpstr>PowerPoint Presentation</vt:lpstr>
      <vt:lpstr>Continuity Correction</vt:lpstr>
      <vt:lpstr>Continuity Correction: Main Idea</vt:lpstr>
      <vt:lpstr>Rank-Sum Test:  Normal Approximation</vt:lpstr>
      <vt:lpstr>PowerPoint Presentation</vt:lpstr>
      <vt:lpstr>Example: Exam Prep with R</vt:lpstr>
      <vt:lpstr>Rank Sum Test: R CODE</vt:lpstr>
      <vt:lpstr>PowerPoint Presentation</vt:lpstr>
      <vt:lpstr>Example: Cognitive Load Theory in Teaching </vt:lpstr>
      <vt:lpstr>Cognitive Load Experiment</vt:lpstr>
      <vt:lpstr>Cognitive Load Experiment</vt:lpstr>
      <vt:lpstr>Cognitive Load Experiment</vt:lpstr>
      <vt:lpstr>Cognitive Load Experiment:  Normal Approximation</vt:lpstr>
      <vt:lpstr>Cognitive Load Experiment:  Using SAS</vt:lpstr>
      <vt:lpstr>Cognitive Load Experiment</vt:lpstr>
      <vt:lpstr>Cognitive Load Experiment (All Together)</vt:lpstr>
      <vt:lpstr>PowerPoint Presentation</vt:lpstr>
      <vt:lpstr>Example: Sign and Sign Rank Test in SAS and R</vt:lpstr>
      <vt:lpstr>For each of the 9 horses, a veterinary anatomist measured the density of nerve cells at specified sites in the intestine.</vt:lpstr>
      <vt:lpstr>Using the paired t-Test</vt:lpstr>
      <vt:lpstr>The Hypothesis Test</vt:lpstr>
      <vt:lpstr>PowerPoint Presentation</vt:lpstr>
      <vt:lpstr>Test and Conclusion</vt:lpstr>
      <vt:lpstr>PowerPoint Presentation</vt:lpstr>
      <vt:lpstr>Test, Conclusion and Some Notes</vt:lpstr>
      <vt:lpstr>Horse Data</vt:lpstr>
      <vt:lpstr>PowerPoint Presentation</vt:lpstr>
      <vt:lpstr>Levene's (Median) Test  of Equal Spread (Homogeneity)</vt:lpstr>
      <vt:lpstr>Exam Preparation</vt:lpstr>
      <vt:lpstr>Levene’s Test (Median)</vt:lpstr>
      <vt:lpstr>Brown Forsythe Test (Median)</vt:lpstr>
      <vt:lpstr>Levene’s Test (Mean)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Microsoft Office User</cp:lastModifiedBy>
  <cp:revision>199</cp:revision>
  <dcterms:created xsi:type="dcterms:W3CDTF">2016-03-21T14:12:59Z</dcterms:created>
  <dcterms:modified xsi:type="dcterms:W3CDTF">2020-08-16T17:03:47Z</dcterms:modified>
  <cp:category/>
</cp:coreProperties>
</file>